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 id="2147483669" r:id="rId6"/>
  </p:sldMasterIdLst>
  <p:notesMasterIdLst>
    <p:notesMasterId r:id="rId17"/>
  </p:notesMasterIdLst>
  <p:sldIdLst>
    <p:sldId id="256" r:id="rId7"/>
    <p:sldId id="257" r:id="rId8"/>
    <p:sldId id="261" r:id="rId9"/>
    <p:sldId id="258" r:id="rId10"/>
    <p:sldId id="262" r:id="rId11"/>
    <p:sldId id="263" r:id="rId12"/>
    <p:sldId id="264" r:id="rId13"/>
    <p:sldId id="265" r:id="rId14"/>
    <p:sldId id="266" r:id="rId15"/>
    <p:sldId id="267"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6641"/>
  </p:normalViewPr>
  <p:slideViewPr>
    <p:cSldViewPr snapToGrid="0" snapToObjects="1">
      <p:cViewPr varScale="1">
        <p:scale>
          <a:sx n="155" d="100"/>
          <a:sy n="155" d="100"/>
        </p:scale>
        <p:origin x="140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p:scale>
          <a:sx n="132" d="100"/>
          <a:sy n="132" d="100"/>
        </p:scale>
        <p:origin x="816"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7079-B42F-EC41-8327-F69544592B90}"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04375-74F5-8047-8871-259C1BCD0EB6}" type="slidenum">
              <a:rPr lang="en-US" smtClean="0"/>
              <a:t>‹#›</a:t>
            </a:fld>
            <a:endParaRPr lang="en-US"/>
          </a:p>
        </p:txBody>
      </p:sp>
    </p:spTree>
    <p:extLst>
      <p:ext uri="{BB962C8B-B14F-4D97-AF65-F5344CB8AC3E}">
        <p14:creationId xmlns:p14="http://schemas.microsoft.com/office/powerpoint/2010/main" val="254398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opulation_strat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Quantitative trait mapping is used in biomedical, agricultural, and evolutionary studies to find causal genes for quantitative traits, to aid crop and breed selection in agriculture, and to shed light on natural selection. </a:t>
            </a:r>
          </a:p>
          <a:p>
            <a:r>
              <a:rPr lang="en-US" b="0" i="0" dirty="0">
                <a:solidFill>
                  <a:srgbClr val="383838"/>
                </a:solidFill>
                <a:effectLst/>
                <a:latin typeface="Mulish"/>
              </a:rPr>
              <a:t>Examples of quantitative traits include cholesterol level, plant yield, or birth weight, all of which are continuous variables. </a:t>
            </a:r>
          </a:p>
          <a:p>
            <a:r>
              <a:rPr lang="en-US" b="0" i="0" dirty="0">
                <a:solidFill>
                  <a:srgbClr val="383838"/>
                </a:solidFill>
                <a:effectLst/>
                <a:latin typeface="Mulish"/>
              </a:rPr>
              <a:t>The goal of quantitative trait locus (QTL) analysis is to identify genomic regions linked to a phenotype, to map these regions precisely, and to define the effects, number, and interactions of QTL.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2</a:t>
            </a:fld>
            <a:endParaRPr lang="en-US"/>
          </a:p>
        </p:txBody>
      </p:sp>
    </p:spTree>
    <p:extLst>
      <p:ext uri="{BB962C8B-B14F-4D97-AF65-F5344CB8AC3E}">
        <p14:creationId xmlns:p14="http://schemas.microsoft.com/office/powerpoint/2010/main" val="1309459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3</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Human studies are very expensive. Studies in natural populations such as humans or wild red deer lack environmental control.</a:t>
            </a:r>
          </a:p>
          <a:p>
            <a:r>
              <a:rPr lang="en-US" b="0" i="0" dirty="0">
                <a:solidFill>
                  <a:srgbClr val="333333"/>
                </a:solidFill>
                <a:effectLst/>
                <a:latin typeface="Helvetica Neue" panose="02000503000000020004" pitchFamily="2" charset="0"/>
              </a:rPr>
              <a:t>They are prone to being confounded by </a:t>
            </a:r>
            <a:r>
              <a:rPr lang="en-US" b="0" i="0" u="none" strike="noStrike" dirty="0">
                <a:solidFill>
                  <a:srgbClr val="337AB7"/>
                </a:solidFill>
                <a:effectLst/>
                <a:latin typeface="Helvetica Neue" panose="02000503000000020004" pitchFamily="2" charset="0"/>
                <a:hlinkClick r:id="rId3"/>
              </a:rPr>
              <a:t>population structure</a:t>
            </a:r>
            <a:r>
              <a:rPr lang="en-US" b="0" i="0" dirty="0">
                <a:solidFill>
                  <a:srgbClr val="333333"/>
                </a:solidFill>
                <a:effectLst/>
                <a:latin typeface="Helvetica Neue" panose="02000503000000020004" pitchFamily="2" charset="0"/>
              </a:rPr>
              <a:t> such that associations between genotype and phenotype are not necessarily causal. </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6</a:t>
            </a:fld>
            <a:endParaRPr lang="en-US"/>
          </a:p>
        </p:txBody>
      </p:sp>
    </p:spTree>
    <p:extLst>
      <p:ext uri="{BB962C8B-B14F-4D97-AF65-F5344CB8AC3E}">
        <p14:creationId xmlns:p14="http://schemas.microsoft.com/office/powerpoint/2010/main" val="260272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Case-control studies are often confounded when hidden subpopulations with different allele frequencies and disease probabilities are present in the study.</a:t>
            </a:r>
          </a:p>
          <a:p>
            <a:r>
              <a:rPr lang="en-US" b="0" i="0" dirty="0">
                <a:solidFill>
                  <a:srgbClr val="333333"/>
                </a:solidFill>
                <a:effectLst/>
                <a:latin typeface="Helvetica Neue" panose="02000503000000020004" pitchFamily="2" charset="0"/>
              </a:rPr>
              <a:t>If a study sample includes an unknown subpopulation of Icelanders, for example, most of the cases will come from this unknown subpopulation that in this case has a high probability of disease but a low probability of having the AA genotype.</a:t>
            </a:r>
          </a:p>
          <a:p>
            <a:r>
              <a:rPr lang="en-US" b="0" i="0" dirty="0">
                <a:solidFill>
                  <a:srgbClr val="333333"/>
                </a:solidFill>
                <a:effectLst/>
                <a:latin typeface="Helvetica Neue" panose="02000503000000020004" pitchFamily="2" charset="0"/>
              </a:rPr>
              <a:t>The study will be confounded by population structure and the association between genotype and phenotype not causal.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7</a:t>
            </a:fld>
            <a:endParaRPr lang="en-US"/>
          </a:p>
        </p:txBody>
      </p:sp>
    </p:spTree>
    <p:extLst>
      <p:ext uri="{BB962C8B-B14F-4D97-AF65-F5344CB8AC3E}">
        <p14:creationId xmlns:p14="http://schemas.microsoft.com/office/powerpoint/2010/main" val="98258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QTL analysis in experimental crosses requires two or more strains that differ genetically with regard to a phenotype of interest. Genetic markers, such as SNPs or microsatellites, distinguish between parental strains in the experimental cross</a:t>
            </a:r>
          </a:p>
          <a:p>
            <a:r>
              <a:rPr lang="en-US" b="0" i="0" dirty="0">
                <a:solidFill>
                  <a:srgbClr val="333333"/>
                </a:solidFill>
                <a:effectLst/>
                <a:latin typeface="Helvetica Neue" panose="02000503000000020004" pitchFamily="2" charset="0"/>
              </a:rPr>
              <a:t>Markers that are genetically linked to a phenotype will segregate more often with phenotype values (high or low values, for example), while unlinked markers will not be significantly associated with the phenotype. The markers themselves might be associated with the phenotype but are not causal. Rather, markers may be associated with the phenotype through linkage to nearby QTL. They serve as signposts indicating the neighborhood of a QTL that influences a phenotype. Covariates such as sex or diet can also influence the phenotype.</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8</a:t>
            </a:fld>
            <a:endParaRPr lang="en-US"/>
          </a:p>
        </p:txBody>
      </p:sp>
    </p:spTree>
    <p:extLst>
      <p:ext uri="{BB962C8B-B14F-4D97-AF65-F5344CB8AC3E}">
        <p14:creationId xmlns:p14="http://schemas.microsoft.com/office/powerpoint/2010/main" val="207603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9</a:t>
            </a:fld>
            <a:endParaRPr lang="en-US"/>
          </a:p>
        </p:txBody>
      </p:sp>
    </p:spTree>
    <p:extLst>
      <p:ext uri="{BB962C8B-B14F-4D97-AF65-F5344CB8AC3E}">
        <p14:creationId xmlns:p14="http://schemas.microsoft.com/office/powerpoint/2010/main" val="742717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10</a:t>
            </a:fld>
            <a:endParaRPr lang="en-US"/>
          </a:p>
        </p:txBody>
      </p:sp>
    </p:spTree>
    <p:extLst>
      <p:ext uri="{BB962C8B-B14F-4D97-AF65-F5344CB8AC3E}">
        <p14:creationId xmlns:p14="http://schemas.microsoft.com/office/powerpoint/2010/main" val="38366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3C16D-D77C-5944-8A2A-E19BADECFFCD}"/>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2C0ED023-0724-5548-845A-698E872DAD97}"/>
              </a:ext>
            </a:extLst>
          </p:cNvPr>
          <p:cNvGrpSpPr/>
          <p:nvPr userDrawn="1"/>
        </p:nvGrpSpPr>
        <p:grpSpPr>
          <a:xfrm>
            <a:off x="-1" y="1"/>
            <a:ext cx="9149554" cy="4953294"/>
            <a:chOff x="-1" y="1"/>
            <a:chExt cx="9149554" cy="4953294"/>
          </a:xfrm>
        </p:grpSpPr>
        <p:sp>
          <p:nvSpPr>
            <p:cNvPr id="4" name="Rectangle 3">
              <a:extLst>
                <a:ext uri="{FF2B5EF4-FFF2-40B4-BE49-F238E27FC236}">
                  <a16:creationId xmlns:a16="http://schemas.microsoft.com/office/drawing/2014/main" id="{4EFF2342-1D95-A747-A08C-62D587BA173E}"/>
                </a:ext>
              </a:extLst>
            </p:cNvPr>
            <p:cNvSpPr/>
            <p:nvPr userDrawn="1"/>
          </p:nvSpPr>
          <p:spPr>
            <a:xfrm>
              <a:off x="-1" y="1"/>
              <a:ext cx="9149554" cy="407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5" name="Right Triangle 4">
              <a:extLst>
                <a:ext uri="{FF2B5EF4-FFF2-40B4-BE49-F238E27FC236}">
                  <a16:creationId xmlns:a16="http://schemas.microsoft.com/office/drawing/2014/main" id="{9CA7E7F0-FBD3-C645-923B-A98052BCB48A}"/>
                </a:ext>
              </a:extLst>
            </p:cNvPr>
            <p:cNvSpPr/>
            <p:nvPr userDrawn="1"/>
          </p:nvSpPr>
          <p:spPr>
            <a:xfrm rot="10800000">
              <a:off x="2228851" y="4063037"/>
              <a:ext cx="694760" cy="8902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7" name="Picture 6">
            <a:extLst>
              <a:ext uri="{FF2B5EF4-FFF2-40B4-BE49-F238E27FC236}">
                <a16:creationId xmlns:a16="http://schemas.microsoft.com/office/drawing/2014/main" id="{8EB558F9-6D47-2E43-A114-2B132F4134F2}"/>
              </a:ext>
            </a:extLst>
          </p:cNvPr>
          <p:cNvPicPr>
            <a:picLocks noChangeAspect="1"/>
          </p:cNvPicPr>
          <p:nvPr userDrawn="1"/>
        </p:nvPicPr>
        <p:blipFill rotWithShape="1">
          <a:blip r:embed="rId2">
            <a:alphaModFix/>
          </a:blip>
          <a:srcRect l="-548" t="-1" r="1650" b="36354"/>
          <a:stretch/>
        </p:blipFill>
        <p:spPr>
          <a:xfrm>
            <a:off x="293373" y="4296635"/>
            <a:ext cx="1929924" cy="502577"/>
          </a:xfrm>
          <a:prstGeom prst="rect">
            <a:avLst/>
          </a:prstGeom>
        </p:spPr>
      </p:pic>
      <p:sp>
        <p:nvSpPr>
          <p:cNvPr id="14" name="Text Placeholder 12">
            <a:extLst>
              <a:ext uri="{FF2B5EF4-FFF2-40B4-BE49-F238E27FC236}">
                <a16:creationId xmlns:a16="http://schemas.microsoft.com/office/drawing/2014/main" id="{A6DE765C-6549-EE43-961E-4B0FD8381F41}"/>
              </a:ext>
            </a:extLst>
          </p:cNvPr>
          <p:cNvSpPr>
            <a:spLocks noGrp="1"/>
          </p:cNvSpPr>
          <p:nvPr>
            <p:ph type="body" sz="quarter" idx="11" hasCustomPrompt="1"/>
          </p:nvPr>
        </p:nvSpPr>
        <p:spPr>
          <a:xfrm>
            <a:off x="3212326" y="4204778"/>
            <a:ext cx="5820355" cy="686290"/>
          </a:xfrm>
          <a:prstGeom prst="rect">
            <a:avLst/>
          </a:prstGeom>
        </p:spPr>
        <p:txBody>
          <a:bodyPr/>
          <a:lstStyle>
            <a:lvl1pPr marL="0" marR="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0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20pt</a:t>
            </a:r>
            <a:endParaRPr lang="en-US" dirty="0"/>
          </a:p>
          <a:p>
            <a:pPr marL="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Speaker Names </a:t>
            </a:r>
            <a:r>
              <a:rPr lang="en-US" dirty="0" err="1"/>
              <a:t>CanGoHere</a:t>
            </a:r>
            <a:r>
              <a:rPr lang="en-US" dirty="0"/>
              <a:t>, Ph.D. </a:t>
            </a:r>
            <a:r>
              <a:rPr lang="en-US" dirty="0" err="1"/>
              <a:t>20pt</a:t>
            </a:r>
            <a:endParaRPr lang="en-US" dirty="0"/>
          </a:p>
        </p:txBody>
      </p:sp>
      <p:sp>
        <p:nvSpPr>
          <p:cNvPr id="16" name="Text Placeholder 15">
            <a:extLst>
              <a:ext uri="{FF2B5EF4-FFF2-40B4-BE49-F238E27FC236}">
                <a16:creationId xmlns:a16="http://schemas.microsoft.com/office/drawing/2014/main" id="{0E9A6EAF-8274-F548-89DF-87A1754092B8}"/>
              </a:ext>
            </a:extLst>
          </p:cNvPr>
          <p:cNvSpPr>
            <a:spLocks noGrp="1"/>
          </p:cNvSpPr>
          <p:nvPr>
            <p:ph type="body" sz="quarter" idx="12" hasCustomPrompt="1"/>
          </p:nvPr>
        </p:nvSpPr>
        <p:spPr>
          <a:xfrm>
            <a:off x="509477" y="840036"/>
            <a:ext cx="8125044" cy="2690812"/>
          </a:xfrm>
          <a:prstGeom prst="rect">
            <a:avLst/>
          </a:prstGeom>
        </p:spPr>
        <p:txBody>
          <a:bodyPr/>
          <a:lstStyle>
            <a:lvl1pPr marL="0" indent="0" fontAlgn="t" hangingPunct="0">
              <a:buNone/>
              <a:defRPr sz="6600" b="1">
                <a:solidFill>
                  <a:schemeClr val="tx2"/>
                </a:solidFill>
              </a:defRPr>
            </a:lvl1pPr>
            <a:lvl2pPr>
              <a:buNone/>
              <a:defRPr/>
            </a:lvl2pPr>
            <a:lvl3pPr>
              <a:buNone/>
              <a:defRPr/>
            </a:lvl3pPr>
            <a:lvl4pPr>
              <a:buNone/>
              <a:defRPr/>
            </a:lvl4pPr>
            <a:lvl5pPr>
              <a:buNone/>
              <a:defRPr/>
            </a:lvl5pPr>
          </a:lstStyle>
          <a:p>
            <a:pPr lvl="0"/>
            <a:r>
              <a:rPr lang="en-US" dirty="0"/>
              <a:t>TITLE GOES HERE, </a:t>
            </a:r>
            <a:r>
              <a:rPr lang="en-US" dirty="0" err="1"/>
              <a:t>66PT</a:t>
            </a:r>
            <a:r>
              <a:rPr lang="en-US" dirty="0"/>
              <a:t> BOLD ALL CAPS</a:t>
            </a:r>
          </a:p>
        </p:txBody>
      </p:sp>
    </p:spTree>
    <p:extLst>
      <p:ext uri="{BB962C8B-B14F-4D97-AF65-F5344CB8AC3E}">
        <p14:creationId xmlns:p14="http://schemas.microsoft.com/office/powerpoint/2010/main" val="28617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verse w/Logo and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B1AB6-107A-FC40-81F8-F5F0BF764E0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extBox 4">
            <a:extLst>
              <a:ext uri="{FF2B5EF4-FFF2-40B4-BE49-F238E27FC236}">
                <a16:creationId xmlns:a16="http://schemas.microsoft.com/office/drawing/2014/main" id="{4BB8BA16-A01E-6C4B-AF7E-83685A6DA858}"/>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1"/>
                </a:solidFill>
                <a:latin typeface="Arial" panose="020B0604020202020204" pitchFamily="34" charset="0"/>
                <a:cs typeface="Arial" panose="020B0604020202020204" pitchFamily="34" charset="0"/>
              </a:rPr>
              <a:pPr/>
              <a:t>‹#›</a:t>
            </a:fld>
            <a:endParaRPr lang="en-US" sz="1050" dirty="0">
              <a:solidFill>
                <a:schemeClr val="bg1"/>
              </a:solidFill>
              <a:latin typeface="Arial" panose="020B0604020202020204" pitchFamily="34" charset="0"/>
              <a:cs typeface="Arial" panose="020B0604020202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98D39A21-D547-8E47-8541-02563ACACE11}"/>
              </a:ext>
            </a:extLst>
          </p:cNvPr>
          <p:cNvPicPr>
            <a:picLocks noChangeAspect="1"/>
          </p:cNvPicPr>
          <p:nvPr userDrawn="1"/>
        </p:nvPicPr>
        <p:blipFill rotWithShape="1">
          <a:blip r:embed="rId2"/>
          <a:srcRect r="52093" b="44023"/>
          <a:stretch/>
        </p:blipFill>
        <p:spPr>
          <a:xfrm>
            <a:off x="7933098" y="4868846"/>
            <a:ext cx="400532" cy="189378"/>
          </a:xfrm>
          <a:prstGeom prst="rect">
            <a:avLst/>
          </a:prstGeom>
        </p:spPr>
      </p:pic>
      <p:sp>
        <p:nvSpPr>
          <p:cNvPr id="12" name="Text Placeholder 9">
            <a:extLst>
              <a:ext uri="{FF2B5EF4-FFF2-40B4-BE49-F238E27FC236}">
                <a16:creationId xmlns:a16="http://schemas.microsoft.com/office/drawing/2014/main" id="{261D507F-1DE9-E647-80C8-23A1E174E606}"/>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8B85E179-AE34-114A-B730-EB6BBB640869}"/>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4" name="Group 3">
            <a:extLst>
              <a:ext uri="{FF2B5EF4-FFF2-40B4-BE49-F238E27FC236}">
                <a16:creationId xmlns:a16="http://schemas.microsoft.com/office/drawing/2014/main" id="{A90DF424-4452-5E42-B67E-61BED4724973}"/>
              </a:ext>
            </a:extLst>
          </p:cNvPr>
          <p:cNvGrpSpPr/>
          <p:nvPr userDrawn="1"/>
        </p:nvGrpSpPr>
        <p:grpSpPr>
          <a:xfrm>
            <a:off x="0" y="4774698"/>
            <a:ext cx="9144000" cy="289217"/>
            <a:chOff x="0" y="4774698"/>
            <a:chExt cx="9144000" cy="289217"/>
          </a:xfrm>
        </p:grpSpPr>
        <p:sp>
          <p:nvSpPr>
            <p:cNvPr id="6" name="Rectangle 5">
              <a:extLst>
                <a:ext uri="{FF2B5EF4-FFF2-40B4-BE49-F238E27FC236}">
                  <a16:creationId xmlns:a16="http://schemas.microsoft.com/office/drawing/2014/main" id="{C777F7B7-955E-D148-BF38-A0444C01890E}"/>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21" name="Right Triangle 20">
              <a:extLst>
                <a:ext uri="{FF2B5EF4-FFF2-40B4-BE49-F238E27FC236}">
                  <a16:creationId xmlns:a16="http://schemas.microsoft.com/office/drawing/2014/main" id="{F77EB197-BDC9-5C4F-9A19-305E6B2572AE}"/>
                </a:ext>
              </a:extLst>
            </p:cNvPr>
            <p:cNvSpPr/>
            <p:nvPr userDrawn="1"/>
          </p:nvSpPr>
          <p:spPr>
            <a:xfrm rot="10800000">
              <a:off x="8432742"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261984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w/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1A86A79-BBBF-9F47-BE20-D086898B2B92}"/>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2"/>
                </a:solidFill>
              </a:defRPr>
            </a:lvl1pPr>
          </a:lstStyle>
          <a:p>
            <a:pPr lvl="0"/>
            <a:r>
              <a:rPr lang="en-US" dirty="0"/>
              <a:t>PRESENTATION TITLE OR NICKNAME CAN LIVE HERE</a:t>
            </a:r>
          </a:p>
        </p:txBody>
      </p:sp>
      <p:sp>
        <p:nvSpPr>
          <p:cNvPr id="9" name="Text Placeholder 9">
            <a:extLst>
              <a:ext uri="{FF2B5EF4-FFF2-40B4-BE49-F238E27FC236}">
                <a16:creationId xmlns:a16="http://schemas.microsoft.com/office/drawing/2014/main" id="{AB1799E8-F88F-CF48-A5D6-023D8C509F44}"/>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EA5F1A21-5988-E44E-A6DD-3653552CDDC6}"/>
              </a:ext>
            </a:extLst>
          </p:cNvPr>
          <p:cNvGrpSpPr/>
          <p:nvPr userDrawn="1"/>
        </p:nvGrpSpPr>
        <p:grpSpPr>
          <a:xfrm>
            <a:off x="0" y="4774698"/>
            <a:ext cx="9144000" cy="289217"/>
            <a:chOff x="0" y="4774698"/>
            <a:chExt cx="9144000" cy="289217"/>
          </a:xfrm>
          <a:solidFill>
            <a:schemeClr val="tx2"/>
          </a:solidFill>
        </p:grpSpPr>
        <p:sp>
          <p:nvSpPr>
            <p:cNvPr id="12" name="Rectangle 11">
              <a:extLst>
                <a:ext uri="{FF2B5EF4-FFF2-40B4-BE49-F238E27FC236}">
                  <a16:creationId xmlns:a16="http://schemas.microsoft.com/office/drawing/2014/main" id="{8AE7BFCD-002C-4B45-879D-7916F1C450CF}"/>
                </a:ext>
              </a:extLst>
            </p:cNvPr>
            <p:cNvSpPr/>
            <p:nvPr userDrawn="1"/>
          </p:nvSpPr>
          <p:spPr>
            <a:xfrm>
              <a:off x="0" y="4774698"/>
              <a:ext cx="9144000" cy="34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6AA39ED9-5FB0-C04D-BFB7-BCF5BB076FAA}"/>
                </a:ext>
              </a:extLst>
            </p:cNvPr>
            <p:cNvSpPr/>
            <p:nvPr userDrawn="1"/>
          </p:nvSpPr>
          <p:spPr>
            <a:xfrm rot="10800000">
              <a:off x="5117152" y="4791842"/>
              <a:ext cx="232934" cy="27207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968585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w/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BEC11415-CC79-BA4C-8B33-E63BD3059B79}"/>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4D2484A-DD0A-1541-BE82-E067DD9D82B0}"/>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88181AB7-30E6-134D-8B1A-87BBB9E6A7FC}"/>
              </a:ext>
            </a:extLst>
          </p:cNvPr>
          <p:cNvGrpSpPr/>
          <p:nvPr userDrawn="1"/>
        </p:nvGrpSpPr>
        <p:grpSpPr>
          <a:xfrm>
            <a:off x="0" y="4774698"/>
            <a:ext cx="9144000" cy="289217"/>
            <a:chOff x="0" y="4774698"/>
            <a:chExt cx="9144000" cy="289217"/>
          </a:xfrm>
          <a:solidFill>
            <a:schemeClr val="accent3"/>
          </a:solidFill>
        </p:grpSpPr>
        <p:sp>
          <p:nvSpPr>
            <p:cNvPr id="12" name="Rectangle 11">
              <a:extLst>
                <a:ext uri="{FF2B5EF4-FFF2-40B4-BE49-F238E27FC236}">
                  <a16:creationId xmlns:a16="http://schemas.microsoft.com/office/drawing/2014/main" id="{69C8275D-E747-054D-94B0-111D1CB84C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D24F6C5E-08B7-D244-89C8-7FEBAC6566F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259554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verse w/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5AEA90-7157-4F49-AA66-146FE5E0DF8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9">
            <a:extLst>
              <a:ext uri="{FF2B5EF4-FFF2-40B4-BE49-F238E27FC236}">
                <a16:creationId xmlns:a16="http://schemas.microsoft.com/office/drawing/2014/main" id="{B4226049-1010-6F40-9650-F897C24EB483}"/>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1"/>
                </a:solidFill>
              </a:defRPr>
            </a:lvl1pPr>
          </a:lstStyle>
          <a:p>
            <a:pPr lvl="0"/>
            <a:r>
              <a:rPr lang="en-US" dirty="0"/>
              <a:t>PRESENTATION TITLE OR NICKNAME CAN LIVE HERE</a:t>
            </a:r>
          </a:p>
        </p:txBody>
      </p:sp>
      <p:sp>
        <p:nvSpPr>
          <p:cNvPr id="11" name="Text Placeholder 9">
            <a:extLst>
              <a:ext uri="{FF2B5EF4-FFF2-40B4-BE49-F238E27FC236}">
                <a16:creationId xmlns:a16="http://schemas.microsoft.com/office/drawing/2014/main" id="{17877A8E-EC1F-174A-B87B-F4667FAF7845}"/>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2" name="Text Placeholder 9">
            <a:extLst>
              <a:ext uri="{FF2B5EF4-FFF2-40B4-BE49-F238E27FC236}">
                <a16:creationId xmlns:a16="http://schemas.microsoft.com/office/drawing/2014/main" id="{F635E910-E75C-1243-BCB0-8B5324D73515}"/>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13" name="Group 12">
            <a:extLst>
              <a:ext uri="{FF2B5EF4-FFF2-40B4-BE49-F238E27FC236}">
                <a16:creationId xmlns:a16="http://schemas.microsoft.com/office/drawing/2014/main" id="{7613807A-3481-494B-A9F2-109C84E15C7F}"/>
              </a:ext>
            </a:extLst>
          </p:cNvPr>
          <p:cNvGrpSpPr/>
          <p:nvPr userDrawn="1"/>
        </p:nvGrpSpPr>
        <p:grpSpPr>
          <a:xfrm>
            <a:off x="0" y="4774698"/>
            <a:ext cx="9144000" cy="289217"/>
            <a:chOff x="0" y="4774698"/>
            <a:chExt cx="9144000" cy="289217"/>
          </a:xfrm>
          <a:solidFill>
            <a:schemeClr val="bg1"/>
          </a:solidFill>
        </p:grpSpPr>
        <p:sp>
          <p:nvSpPr>
            <p:cNvPr id="14" name="Rectangle 13">
              <a:extLst>
                <a:ext uri="{FF2B5EF4-FFF2-40B4-BE49-F238E27FC236}">
                  <a16:creationId xmlns:a16="http://schemas.microsoft.com/office/drawing/2014/main" id="{B6576182-43F8-5344-A7CF-F91D8C93A746}"/>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82E4CADD-2929-7F4D-AA9E-4DCBBE0B0B4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144933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w/JAX nam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0A3A372-4204-3B48-A733-FC0AE9A49035}"/>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33DA902-A421-5943-96E0-9E29B96ABB1A}"/>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B71CD138-D925-094D-9960-C24AC278DA0B}"/>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DF62F2D2-65C0-8F42-ADBB-022705B0FDA4}"/>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0" name="TextBox 9">
              <a:extLst>
                <a:ext uri="{FF2B5EF4-FFF2-40B4-BE49-F238E27FC236}">
                  <a16:creationId xmlns:a16="http://schemas.microsoft.com/office/drawing/2014/main" id="{C5897DAB-8B45-E641-A42A-09B9B0341AAC}"/>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2"/>
                  </a:solidFill>
                  <a:latin typeface="Arial" panose="020B0604020202020204" pitchFamily="34" charset="0"/>
                  <a:cs typeface="Arial" panose="020B0604020202020204" pitchFamily="34" charset="0"/>
                </a:rPr>
                <a:t>THE JACKSON LABORATORY</a:t>
              </a:r>
              <a:endParaRPr lang="en-US" sz="1050" dirty="0">
                <a:solidFill>
                  <a:schemeClr val="bg2"/>
                </a:solidFill>
                <a:latin typeface="Arial" panose="020B0604020202020204" pitchFamily="34" charset="0"/>
                <a:cs typeface="Arial" panose="020B0604020202020204" pitchFamily="34" charset="0"/>
              </a:endParaRPr>
            </a:p>
          </p:txBody>
        </p:sp>
      </p:grpSp>
      <p:sp>
        <p:nvSpPr>
          <p:cNvPr id="12" name="Text Placeholder 9">
            <a:extLst>
              <a:ext uri="{FF2B5EF4-FFF2-40B4-BE49-F238E27FC236}">
                <a16:creationId xmlns:a16="http://schemas.microsoft.com/office/drawing/2014/main" id="{21562516-8970-ED4B-AE49-269793DF1C1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903473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y w/JAX nam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6D8E88-4631-3948-8660-0ADFD25145C9}"/>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B6926067-3E3A-834B-B491-CF0EA645AD3D}"/>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927BC769-C362-0943-8EC8-3BEC86470703}"/>
                  </a:ext>
                </a:extLst>
              </p:cNvPr>
              <p:cNvSpPr/>
              <p:nvPr userDrawn="1"/>
            </p:nvSpPr>
            <p:spPr>
              <a:xfrm>
                <a:off x="0" y="4774698"/>
                <a:ext cx="9144000" cy="3428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7C9338C1-2689-C542-9BD4-BBC7FC4767B8}"/>
                  </a:ext>
                </a:extLst>
              </p:cNvPr>
              <p:cNvSpPr/>
              <p:nvPr userDrawn="1"/>
            </p:nvSpPr>
            <p:spPr>
              <a:xfrm rot="10800000" flipH="1">
                <a:off x="2225844" y="4791842"/>
                <a:ext cx="232934" cy="272073"/>
              </a:xfrm>
              <a:prstGeom prst="r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9" name="TextBox 8">
              <a:extLst>
                <a:ext uri="{FF2B5EF4-FFF2-40B4-BE49-F238E27FC236}">
                  <a16:creationId xmlns:a16="http://schemas.microsoft.com/office/drawing/2014/main" id="{A1603361-7093-8F4C-A457-AC0C5DBE347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tx2"/>
                  </a:solidFill>
                  <a:latin typeface="Arial" panose="020B0604020202020204" pitchFamily="34" charset="0"/>
                  <a:cs typeface="Arial" panose="020B0604020202020204" pitchFamily="34" charset="0"/>
                </a:rPr>
                <a:t>THE JACKSON LABORATORY</a:t>
              </a:r>
              <a:endParaRPr lang="en-US" sz="1050" dirty="0">
                <a:solidFill>
                  <a:schemeClr val="tx2"/>
                </a:solidFill>
                <a:latin typeface="Arial" panose="020B0604020202020204" pitchFamily="34" charset="0"/>
                <a:cs typeface="Arial" panose="020B0604020202020204" pitchFamily="34" charset="0"/>
              </a:endParaRPr>
            </a:p>
          </p:txBody>
        </p:sp>
      </p:grpSp>
      <p:sp>
        <p:nvSpPr>
          <p:cNvPr id="10" name="Text Placeholder 9">
            <a:extLst>
              <a:ext uri="{FF2B5EF4-FFF2-40B4-BE49-F238E27FC236}">
                <a16:creationId xmlns:a16="http://schemas.microsoft.com/office/drawing/2014/main" id="{8743CDD0-2208-DE41-9BCC-3B428BE8A70D}"/>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039585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verse w/JAX nam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A6F271-C725-2C4D-B082-15BC7DE40D2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 name="Group 2">
            <a:extLst>
              <a:ext uri="{FF2B5EF4-FFF2-40B4-BE49-F238E27FC236}">
                <a16:creationId xmlns:a16="http://schemas.microsoft.com/office/drawing/2014/main" id="{8ED74923-8072-3946-BF6E-7F0445BFDA22}"/>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091AAD2B-1AED-9A41-88CA-02DDB614B029}"/>
                </a:ext>
              </a:extLst>
            </p:cNvPr>
            <p:cNvGrpSpPr/>
            <p:nvPr userDrawn="1"/>
          </p:nvGrpSpPr>
          <p:grpSpPr>
            <a:xfrm>
              <a:off x="0" y="4774698"/>
              <a:ext cx="9144000" cy="289217"/>
              <a:chOff x="0" y="4774698"/>
              <a:chExt cx="9144000" cy="289217"/>
            </a:xfrm>
          </p:grpSpPr>
          <p:sp>
            <p:nvSpPr>
              <p:cNvPr id="10" name="Rectangle 9">
                <a:extLst>
                  <a:ext uri="{FF2B5EF4-FFF2-40B4-BE49-F238E27FC236}">
                    <a16:creationId xmlns:a16="http://schemas.microsoft.com/office/drawing/2014/main" id="{A4E413CA-0523-3649-B537-FE5ACD420F76}"/>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ight Triangle 11">
                <a:extLst>
                  <a:ext uri="{FF2B5EF4-FFF2-40B4-BE49-F238E27FC236}">
                    <a16:creationId xmlns:a16="http://schemas.microsoft.com/office/drawing/2014/main" id="{489BD0B7-57DE-C949-A735-BE3D547A3BF4}"/>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3" name="TextBox 12">
              <a:extLst>
                <a:ext uri="{FF2B5EF4-FFF2-40B4-BE49-F238E27FC236}">
                  <a16:creationId xmlns:a16="http://schemas.microsoft.com/office/drawing/2014/main" id="{214418C5-B5FF-9D43-B9BE-358726B5EA2A}"/>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sp>
        <p:nvSpPr>
          <p:cNvPr id="18" name="Text Placeholder 9">
            <a:extLst>
              <a:ext uri="{FF2B5EF4-FFF2-40B4-BE49-F238E27FC236}">
                <a16:creationId xmlns:a16="http://schemas.microsoft.com/office/drawing/2014/main" id="{6D84452F-2E44-6C4A-9D53-C0E9C297CE8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9" name="Text Placeholder 9">
            <a:extLst>
              <a:ext uri="{FF2B5EF4-FFF2-40B4-BE49-F238E27FC236}">
                <a16:creationId xmlns:a16="http://schemas.microsoft.com/office/drawing/2014/main" id="{9BB09F22-22FC-E843-8B89-4987E9EC97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50586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JAX Informational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80703B-DC8B-6945-A0EC-208449BB3160}"/>
              </a:ext>
            </a:extLst>
          </p:cNvPr>
          <p:cNvGrpSpPr/>
          <p:nvPr userDrawn="1"/>
        </p:nvGrpSpPr>
        <p:grpSpPr>
          <a:xfrm>
            <a:off x="0" y="1252629"/>
            <a:ext cx="9144000" cy="349928"/>
            <a:chOff x="0" y="1252629"/>
            <a:chExt cx="9144000" cy="349928"/>
          </a:xfrm>
        </p:grpSpPr>
        <p:sp>
          <p:nvSpPr>
            <p:cNvPr id="3" name="Rectangle 2">
              <a:extLst>
                <a:ext uri="{FF2B5EF4-FFF2-40B4-BE49-F238E27FC236}">
                  <a16:creationId xmlns:a16="http://schemas.microsoft.com/office/drawing/2014/main" id="{629F9AAE-43FC-E14B-ACEA-331CF6545456}"/>
                </a:ext>
              </a:extLst>
            </p:cNvPr>
            <p:cNvSpPr/>
            <p:nvPr userDrawn="1"/>
          </p:nvSpPr>
          <p:spPr>
            <a:xfrm>
              <a:off x="0" y="1252629"/>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ight Triangle 3">
              <a:extLst>
                <a:ext uri="{FF2B5EF4-FFF2-40B4-BE49-F238E27FC236}">
                  <a16:creationId xmlns:a16="http://schemas.microsoft.com/office/drawing/2014/main" id="{3E7A331B-7026-1E47-BD4D-FE2B7AE0A468}"/>
                </a:ext>
              </a:extLst>
            </p:cNvPr>
            <p:cNvSpPr/>
            <p:nvPr userDrawn="1"/>
          </p:nvSpPr>
          <p:spPr>
            <a:xfrm rot="10800000">
              <a:off x="3217068" y="1269773"/>
              <a:ext cx="284911" cy="332784"/>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5" name="Picture 4">
            <a:extLst>
              <a:ext uri="{FF2B5EF4-FFF2-40B4-BE49-F238E27FC236}">
                <a16:creationId xmlns:a16="http://schemas.microsoft.com/office/drawing/2014/main" id="{F623F9D7-AD2E-564F-9B08-FFA7BB1C03F9}"/>
              </a:ext>
            </a:extLst>
          </p:cNvPr>
          <p:cNvPicPr>
            <a:picLocks noChangeAspect="1"/>
          </p:cNvPicPr>
          <p:nvPr userDrawn="1"/>
        </p:nvPicPr>
        <p:blipFill rotWithShape="1">
          <a:blip r:embed="rId2"/>
          <a:srcRect l="-8405" t="-28146" r="-9101" b="-22219"/>
          <a:stretch/>
        </p:blipFill>
        <p:spPr>
          <a:xfrm>
            <a:off x="0" y="44192"/>
            <a:ext cx="3707601" cy="1154649"/>
          </a:xfrm>
          <a:prstGeom prst="rect">
            <a:avLst/>
          </a:prstGeom>
        </p:spPr>
      </p:pic>
      <p:sp>
        <p:nvSpPr>
          <p:cNvPr id="6" name="TextBox 5">
            <a:extLst>
              <a:ext uri="{FF2B5EF4-FFF2-40B4-BE49-F238E27FC236}">
                <a16:creationId xmlns:a16="http://schemas.microsoft.com/office/drawing/2014/main" id="{F75C272B-A03F-2543-AE09-4AD1BB58E51C}"/>
              </a:ext>
            </a:extLst>
          </p:cNvPr>
          <p:cNvSpPr txBox="1"/>
          <p:nvPr userDrawn="1"/>
        </p:nvSpPr>
        <p:spPr>
          <a:xfrm>
            <a:off x="3599189" y="1438030"/>
            <a:ext cx="5275034" cy="3000821"/>
          </a:xfrm>
          <a:prstGeom prst="rect">
            <a:avLst/>
          </a:prstGeom>
          <a:noFill/>
        </p:spPr>
        <p:txBody>
          <a:bodyPr wrap="square" rtlCol="0">
            <a:spAutoFit/>
          </a:bodyPr>
          <a:lstStyle/>
          <a:p>
            <a:r>
              <a:rPr lang="en-US" sz="2100" dirty="0">
                <a:solidFill>
                  <a:srgbClr val="7C7C7C"/>
                </a:solidFill>
                <a:latin typeface="Arial" panose="020B0604020202020204" pitchFamily="34" charset="0"/>
                <a:cs typeface="Arial" panose="020B0604020202020204" pitchFamily="34" charset="0"/>
              </a:rPr>
              <a:t>The Jackson Laboratory is an independent, nonprofit biomedical research institution with a mission to discover precise genomic solutions for disease and empower the global biomedical community in the shared quest to improve human health. </a:t>
            </a:r>
          </a:p>
          <a:p>
            <a:endParaRPr lang="en-US" sz="2100" dirty="0">
              <a:solidFill>
                <a:srgbClr val="7C7C7C"/>
              </a:solidFill>
              <a:latin typeface="Arial" panose="020B0604020202020204" pitchFamily="34" charset="0"/>
              <a:cs typeface="Arial" panose="020B0604020202020204" pitchFamily="34" charset="0"/>
            </a:endParaRPr>
          </a:p>
          <a:p>
            <a:r>
              <a:rPr lang="en-US" sz="2100" dirty="0">
                <a:solidFill>
                  <a:srgbClr val="7C7C7C"/>
                </a:solidFill>
                <a:latin typeface="Arial" panose="020B0604020202020204" pitchFamily="34" charset="0"/>
                <a:cs typeface="Arial" panose="020B0604020202020204" pitchFamily="34" charset="0"/>
              </a:rPr>
              <a:t>Learn more at </a:t>
            </a:r>
            <a:r>
              <a:rPr lang="en-US" sz="2100" b="1" i="1" dirty="0" err="1">
                <a:solidFill>
                  <a:srgbClr val="7C7C7C"/>
                </a:solidFill>
                <a:latin typeface="Arial" panose="020B0604020202020204" pitchFamily="34" charset="0"/>
                <a:cs typeface="Arial" panose="020B0604020202020204" pitchFamily="34" charset="0"/>
              </a:rPr>
              <a:t>www.jax.org</a:t>
            </a:r>
            <a:r>
              <a:rPr lang="en-US" sz="2100" dirty="0">
                <a:solidFill>
                  <a:srgbClr val="7C7C7C"/>
                </a:solidFill>
                <a:latin typeface="Arial" panose="020B0604020202020204" pitchFamily="34" charset="0"/>
                <a:cs typeface="Arial" panose="020B0604020202020204" pitchFamily="34" charset="0"/>
              </a:rPr>
              <a:t>.</a:t>
            </a:r>
          </a:p>
        </p:txBody>
      </p:sp>
      <p:pic>
        <p:nvPicPr>
          <p:cNvPr id="7" name="Picture 6" descr="A picture containing mirror, drawing, clock&#10;&#10;Description automatically generated">
            <a:extLst>
              <a:ext uri="{FF2B5EF4-FFF2-40B4-BE49-F238E27FC236}">
                <a16:creationId xmlns:a16="http://schemas.microsoft.com/office/drawing/2014/main" id="{C1BFD020-2FE7-CA4A-8D8B-BE68713B8274}"/>
              </a:ext>
            </a:extLst>
          </p:cNvPr>
          <p:cNvPicPr>
            <a:picLocks noChangeAspect="1"/>
          </p:cNvPicPr>
          <p:nvPr userDrawn="1"/>
        </p:nvPicPr>
        <p:blipFill>
          <a:blip r:embed="rId3"/>
          <a:stretch>
            <a:fillRect/>
          </a:stretch>
        </p:blipFill>
        <p:spPr>
          <a:xfrm>
            <a:off x="3666422" y="4474813"/>
            <a:ext cx="2080847" cy="313246"/>
          </a:xfrm>
          <a:prstGeom prst="rect">
            <a:avLst/>
          </a:prstGeom>
        </p:spPr>
      </p:pic>
    </p:spTree>
    <p:extLst>
      <p:ext uri="{BB962C8B-B14F-4D97-AF65-F5344CB8AC3E}">
        <p14:creationId xmlns:p14="http://schemas.microsoft.com/office/powerpoint/2010/main" val="274256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548"/>
            <a:ext cx="8229600" cy="33313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457201" y="319088"/>
            <a:ext cx="6108853" cy="459581"/>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4495800"/>
            <a:ext cx="7677150" cy="647700"/>
          </a:xfrm>
          <a:prstGeom prst="rect">
            <a:avLst/>
          </a:prstGeom>
        </p:spPr>
        <p:txBody>
          <a:bodyPr vert="horz" lIns="180000" tIns="0" rIns="180000" bIns="0" rtlCol="0" anchor="ctr"/>
          <a:lstStyle>
            <a:lvl1pPr eaLnBrk="0" hangingPunct="0">
              <a:defRPr sz="750"/>
            </a:lvl1pPr>
          </a:lstStyle>
          <a:p>
            <a:pPr fontAlgn="base">
              <a:spcBef>
                <a:spcPct val="0"/>
              </a:spcBef>
              <a:spcAft>
                <a:spcPts val="450"/>
              </a:spcAft>
              <a:defRPr/>
            </a:pPr>
            <a:endParaRPr lang="en-US">
              <a:solidFill>
                <a:srgbClr val="2A2A2A"/>
              </a:solidFill>
              <a:ea typeface="ＭＳ Ｐゴシック" pitchFamily="34" charset="-128"/>
            </a:endParaRPr>
          </a:p>
        </p:txBody>
      </p:sp>
    </p:spTree>
    <p:extLst>
      <p:ext uri="{BB962C8B-B14F-4D97-AF65-F5344CB8AC3E}">
        <p14:creationId xmlns:p14="http://schemas.microsoft.com/office/powerpoint/2010/main" val="72877389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rotWithShape="1">
          <a:blip r:embed="rId2">
            <a:alphaModFix amt="35000"/>
          </a:blip>
          <a:srcRect l="4057" r="57173" b="46106"/>
          <a:stretch/>
        </p:blipFill>
        <p:spPr>
          <a:xfrm>
            <a:off x="-1" y="0"/>
            <a:ext cx="9144000" cy="51435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903610"/>
            <a:ext cx="9144000" cy="3490232"/>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369469" y="3028458"/>
            <a:ext cx="6405062" cy="493970"/>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56729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Divider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7801F-491D-3B44-B5E1-DD613AFC7E73}"/>
              </a:ext>
            </a:extLst>
          </p:cNvPr>
          <p:cNvGrpSpPr/>
          <p:nvPr userDrawn="1"/>
        </p:nvGrpSpPr>
        <p:grpSpPr>
          <a:xfrm>
            <a:off x="-1" y="-97971"/>
            <a:ext cx="9149554" cy="4020490"/>
            <a:chOff x="-1" y="-97971"/>
            <a:chExt cx="9149554" cy="4020490"/>
          </a:xfrm>
        </p:grpSpPr>
        <p:sp>
          <p:nvSpPr>
            <p:cNvPr id="8" name="Rectangle 7">
              <a:extLst>
                <a:ext uri="{FF2B5EF4-FFF2-40B4-BE49-F238E27FC236}">
                  <a16:creationId xmlns:a16="http://schemas.microsoft.com/office/drawing/2014/main" id="{82723300-028A-5645-BD87-CEABBF61D7B3}"/>
                </a:ext>
              </a:extLst>
            </p:cNvPr>
            <p:cNvSpPr/>
            <p:nvPr userDrawn="1"/>
          </p:nvSpPr>
          <p:spPr>
            <a:xfrm>
              <a:off x="-1" y="-97971"/>
              <a:ext cx="9149554" cy="3233057"/>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9" name="Right Triangle 8">
              <a:extLst>
                <a:ext uri="{FF2B5EF4-FFF2-40B4-BE49-F238E27FC236}">
                  <a16:creationId xmlns:a16="http://schemas.microsoft.com/office/drawing/2014/main" id="{17426DAC-4A5D-4444-90AC-82382D437088}"/>
                </a:ext>
              </a:extLst>
            </p:cNvPr>
            <p:cNvSpPr/>
            <p:nvPr userDrawn="1"/>
          </p:nvSpPr>
          <p:spPr>
            <a:xfrm rot="10800000">
              <a:off x="2228851" y="3032261"/>
              <a:ext cx="694760" cy="890258"/>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Text Placeholder 4">
            <a:extLst>
              <a:ext uri="{FF2B5EF4-FFF2-40B4-BE49-F238E27FC236}">
                <a16:creationId xmlns:a16="http://schemas.microsoft.com/office/drawing/2014/main" id="{8E28F71E-4D86-B84E-9884-B2BA0F3719CB}"/>
              </a:ext>
            </a:extLst>
          </p:cNvPr>
          <p:cNvSpPr>
            <a:spLocks noGrp="1"/>
          </p:cNvSpPr>
          <p:nvPr>
            <p:ph type="body" sz="quarter" idx="10" hasCustomPrompt="1"/>
          </p:nvPr>
        </p:nvSpPr>
        <p:spPr>
          <a:xfrm>
            <a:off x="430461" y="358443"/>
            <a:ext cx="8334921" cy="2320227"/>
          </a:xfrm>
          <a:prstGeom prst="rect">
            <a:avLst/>
          </a:prstGeom>
        </p:spPr>
        <p:txBody>
          <a:bodyPr/>
          <a:lstStyle>
            <a:lvl1pPr marL="0">
              <a:buNone/>
              <a:defRPr sz="5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CHAPTER SLIDE:</a:t>
            </a:r>
          </a:p>
          <a:p>
            <a:pPr lvl="0"/>
            <a:r>
              <a:rPr lang="en-US" dirty="0"/>
              <a:t>TITLE GOES HERE AND HERE 52PT CAPS</a:t>
            </a:r>
          </a:p>
        </p:txBody>
      </p:sp>
      <p:sp>
        <p:nvSpPr>
          <p:cNvPr id="15" name="Text Placeholder 14">
            <a:extLst>
              <a:ext uri="{FF2B5EF4-FFF2-40B4-BE49-F238E27FC236}">
                <a16:creationId xmlns:a16="http://schemas.microsoft.com/office/drawing/2014/main" id="{B4E8AE6D-CCCE-0E47-8B74-AB8696060EFD}"/>
              </a:ext>
            </a:extLst>
          </p:cNvPr>
          <p:cNvSpPr>
            <a:spLocks noGrp="1"/>
          </p:cNvSpPr>
          <p:nvPr>
            <p:ph type="body" sz="quarter" idx="11" hasCustomPrompt="1"/>
          </p:nvPr>
        </p:nvSpPr>
        <p:spPr>
          <a:xfrm>
            <a:off x="3353992" y="3371644"/>
            <a:ext cx="5411390" cy="1288380"/>
          </a:xfrm>
          <a:prstGeom prst="rect">
            <a:avLst/>
          </a:prstGeom>
        </p:spPr>
        <p:txBody>
          <a:bodyPr/>
          <a:lstStyle>
            <a:lvl1pPr marL="0" indent="0">
              <a:buNone/>
              <a:defRPr sz="2800" baseline="0">
                <a:solidFill>
                  <a:schemeClr val="tx2"/>
                </a:solidFill>
                <a:latin typeface="Arial" panose="020B0604020202020204" pitchFamily="34" charset="0"/>
              </a:defRPr>
            </a:lvl1pPr>
          </a:lstStyle>
          <a:p>
            <a:pPr lvl="0"/>
            <a:r>
              <a:rPr lang="en-US" dirty="0"/>
              <a:t>Additional information here for this chapter, a quote, subtitle, statement, etc. </a:t>
            </a:r>
            <a:r>
              <a:rPr lang="en-US" dirty="0" err="1"/>
              <a:t>28pt</a:t>
            </a:r>
            <a:endParaRPr lang="en-US" dirty="0"/>
          </a:p>
        </p:txBody>
      </p:sp>
    </p:spTree>
    <p:extLst>
      <p:ext uri="{BB962C8B-B14F-4D97-AF65-F5344CB8AC3E}">
        <p14:creationId xmlns:p14="http://schemas.microsoft.com/office/powerpoint/2010/main" val="2991657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lt Title Slide w/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0ED608-500C-CC40-BA6D-26001AFF3EC8}"/>
              </a:ext>
            </a:extLst>
          </p:cNvPr>
          <p:cNvSpPr>
            <a:spLocks noGrp="1"/>
          </p:cNvSpPr>
          <p:nvPr>
            <p:ph type="pic" sz="quarter" idx="12" hasCustomPrompt="1"/>
          </p:nvPr>
        </p:nvSpPr>
        <p:spPr>
          <a:xfrm>
            <a:off x="0" y="0"/>
            <a:ext cx="9144000" cy="5143500"/>
          </a:xfrm>
          <a:prstGeom prst="rect">
            <a:avLst/>
          </a:prstGeom>
          <a:solidFill>
            <a:schemeClr val="bg1">
              <a:lumMod val="85000"/>
            </a:schemeClr>
          </a:solidFill>
        </p:spPr>
        <p:txBody>
          <a:bodyPr/>
          <a:lstStyle>
            <a:lvl1pPr>
              <a:buNone/>
              <a:defRPr/>
            </a:lvl1pPr>
          </a:lstStyle>
          <a:p>
            <a:r>
              <a:rPr lang="en-US" dirty="0"/>
              <a:t>PICTURE</a:t>
            </a:r>
          </a:p>
        </p:txBody>
      </p:sp>
      <p:sp>
        <p:nvSpPr>
          <p:cNvPr id="9" name="Text Placeholder 7">
            <a:extLst>
              <a:ext uri="{FF2B5EF4-FFF2-40B4-BE49-F238E27FC236}">
                <a16:creationId xmlns:a16="http://schemas.microsoft.com/office/drawing/2014/main" id="{77D4993E-3014-2B4F-A42A-4701885FBDA2}"/>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10" name="Text Placeholder 12">
            <a:extLst>
              <a:ext uri="{FF2B5EF4-FFF2-40B4-BE49-F238E27FC236}">
                <a16:creationId xmlns:a16="http://schemas.microsoft.com/office/drawing/2014/main" id="{8D07B18F-36C2-8E46-AA3F-ED2458361B00}"/>
              </a:ext>
            </a:extLst>
          </p:cNvPr>
          <p:cNvSpPr>
            <a:spLocks noGrp="1"/>
          </p:cNvSpPr>
          <p:nvPr>
            <p:ph type="body" sz="quarter" idx="11" hasCustomPrompt="1"/>
          </p:nvPr>
        </p:nvSpPr>
        <p:spPr>
          <a:xfrm>
            <a:off x="1369469" y="3028458"/>
            <a:ext cx="6405062" cy="525775"/>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3294598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3" name="Table Placeholder 2">
            <a:extLst>
              <a:ext uri="{FF2B5EF4-FFF2-40B4-BE49-F238E27FC236}">
                <a16:creationId xmlns:a16="http://schemas.microsoft.com/office/drawing/2014/main" id="{85F2041D-DCDD-E646-AB93-2E0B7AA30E53}"/>
              </a:ext>
            </a:extLst>
          </p:cNvPr>
          <p:cNvSpPr>
            <a:spLocks noGrp="1"/>
          </p:cNvSpPr>
          <p:nvPr>
            <p:ph type="tbl" sz="quarter" idx="11" hasCustomPrompt="1"/>
          </p:nvPr>
        </p:nvSpPr>
        <p:spPr>
          <a:xfrm>
            <a:off x="243802" y="1006135"/>
            <a:ext cx="8626821" cy="3853492"/>
          </a:xfrm>
          <a:prstGeom prst="rect">
            <a:avLst/>
          </a:prstGeom>
        </p:spPr>
        <p:txBody>
          <a:bodyPr/>
          <a:lstStyle>
            <a:lvl1pPr>
              <a:buNone/>
              <a:defRPr sz="2000"/>
            </a:lvl1pPr>
          </a:lstStyle>
          <a:p>
            <a:pPr lvl="0"/>
            <a:r>
              <a:rPr lang="en-US" dirty="0"/>
              <a:t>TABLE: Arial </a:t>
            </a:r>
            <a:r>
              <a:rPr lang="en-US" dirty="0" err="1"/>
              <a:t>20pt</a:t>
            </a:r>
            <a:r>
              <a:rPr lang="en-US" dirty="0"/>
              <a:t> text in table (minimum for ease of viewing)</a:t>
            </a:r>
          </a:p>
        </p:txBody>
      </p:sp>
    </p:spTree>
    <p:extLst>
      <p:ext uri="{BB962C8B-B14F-4D97-AF65-F5344CB8AC3E}">
        <p14:creationId xmlns:p14="http://schemas.microsoft.com/office/powerpoint/2010/main" val="164120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4" name="Chart Placeholder 3">
            <a:extLst>
              <a:ext uri="{FF2B5EF4-FFF2-40B4-BE49-F238E27FC236}">
                <a16:creationId xmlns:a16="http://schemas.microsoft.com/office/drawing/2014/main" id="{F0569EBD-AE55-EA4E-ABC0-1CE1D3E95991}"/>
              </a:ext>
            </a:extLst>
          </p:cNvPr>
          <p:cNvSpPr>
            <a:spLocks noGrp="1"/>
          </p:cNvSpPr>
          <p:nvPr>
            <p:ph type="chart" sz="quarter" idx="11" hasCustomPrompt="1"/>
          </p:nvPr>
        </p:nvSpPr>
        <p:spPr>
          <a:xfrm>
            <a:off x="244475" y="1006135"/>
            <a:ext cx="8655050" cy="3857965"/>
          </a:xfrm>
          <a:prstGeom prst="rect">
            <a:avLst/>
          </a:prstGeom>
        </p:spPr>
        <p:txBody>
          <a:bodyPr/>
          <a:lstStyle>
            <a:lvl1pPr>
              <a:buNone/>
              <a:defRPr/>
            </a:lvl1pPr>
          </a:lstStyle>
          <a:p>
            <a:r>
              <a:rPr lang="en-US" dirty="0"/>
              <a:t>CHART</a:t>
            </a:r>
          </a:p>
        </p:txBody>
      </p:sp>
    </p:spTree>
    <p:extLst>
      <p:ext uri="{BB962C8B-B14F-4D97-AF65-F5344CB8AC3E}">
        <p14:creationId xmlns:p14="http://schemas.microsoft.com/office/powerpoint/2010/main" val="12871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Picture Placeholder 2">
            <a:extLst>
              <a:ext uri="{FF2B5EF4-FFF2-40B4-BE49-F238E27FC236}">
                <a16:creationId xmlns:a16="http://schemas.microsoft.com/office/drawing/2014/main" id="{7D6EABED-5DB5-5F46-ACA9-C979582A3ABF}"/>
              </a:ext>
            </a:extLst>
          </p:cNvPr>
          <p:cNvSpPr>
            <a:spLocks noGrp="1"/>
          </p:cNvSpPr>
          <p:nvPr>
            <p:ph type="pic" sz="quarter" idx="12" hasCustomPrompt="1"/>
          </p:nvPr>
        </p:nvSpPr>
        <p:spPr>
          <a:xfrm>
            <a:off x="244475" y="990600"/>
            <a:ext cx="8664575" cy="3868738"/>
          </a:xfrm>
          <a:prstGeom prst="rect">
            <a:avLst/>
          </a:prstGeom>
        </p:spPr>
        <p:txBody>
          <a:bodyPr/>
          <a:lstStyle>
            <a:lvl1pPr>
              <a:buNone/>
              <a:defRPr/>
            </a:lvl1pPr>
          </a:lstStyle>
          <a:p>
            <a:r>
              <a:rPr lang="en-US" dirty="0"/>
              <a:t>PICTURE</a:t>
            </a:r>
          </a:p>
        </p:txBody>
      </p:sp>
    </p:spTree>
    <p:extLst>
      <p:ext uri="{BB962C8B-B14F-4D97-AF65-F5344CB8AC3E}">
        <p14:creationId xmlns:p14="http://schemas.microsoft.com/office/powerpoint/2010/main" val="3320988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line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Online Image Placeholder 2">
            <a:extLst>
              <a:ext uri="{FF2B5EF4-FFF2-40B4-BE49-F238E27FC236}">
                <a16:creationId xmlns:a16="http://schemas.microsoft.com/office/drawing/2014/main" id="{79DE00AA-ED41-A446-AF94-2695E77202D0}"/>
              </a:ext>
            </a:extLst>
          </p:cNvPr>
          <p:cNvSpPr>
            <a:spLocks noGrp="1"/>
          </p:cNvSpPr>
          <p:nvPr>
            <p:ph type="clipArt" sz="quarter" idx="14" hasCustomPrompt="1"/>
          </p:nvPr>
        </p:nvSpPr>
        <p:spPr>
          <a:xfrm>
            <a:off x="244475" y="990600"/>
            <a:ext cx="8664575" cy="3868738"/>
          </a:xfrm>
          <a:prstGeom prst="rect">
            <a:avLst/>
          </a:prstGeom>
        </p:spPr>
        <p:txBody>
          <a:bodyPr/>
          <a:lstStyle>
            <a:lvl1pPr>
              <a:buNone/>
              <a:defRPr/>
            </a:lvl1pPr>
          </a:lstStyle>
          <a:p>
            <a:r>
              <a:rPr lang="en-US" dirty="0"/>
              <a:t>ONLINE IMAGE</a:t>
            </a:r>
          </a:p>
        </p:txBody>
      </p:sp>
    </p:spTree>
    <p:extLst>
      <p:ext uri="{BB962C8B-B14F-4D97-AF65-F5344CB8AC3E}">
        <p14:creationId xmlns:p14="http://schemas.microsoft.com/office/powerpoint/2010/main" val="2624481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edi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9" name="Media Placeholder 2">
            <a:extLst>
              <a:ext uri="{FF2B5EF4-FFF2-40B4-BE49-F238E27FC236}">
                <a16:creationId xmlns:a16="http://schemas.microsoft.com/office/drawing/2014/main" id="{525B0C2C-9976-FA40-A1FD-39112ED504F8}"/>
              </a:ext>
            </a:extLst>
          </p:cNvPr>
          <p:cNvSpPr>
            <a:spLocks noGrp="1"/>
          </p:cNvSpPr>
          <p:nvPr>
            <p:ph type="media" sz="quarter" idx="13" hasCustomPrompt="1"/>
          </p:nvPr>
        </p:nvSpPr>
        <p:spPr>
          <a:xfrm>
            <a:off x="244475" y="990600"/>
            <a:ext cx="8664575" cy="3868738"/>
          </a:xfrm>
          <a:prstGeom prst="rect">
            <a:avLst/>
          </a:prstGeom>
        </p:spPr>
        <p:txBody>
          <a:bodyPr/>
          <a:lstStyle>
            <a:lvl1pPr>
              <a:buNone/>
              <a:defRPr/>
            </a:lvl1pPr>
          </a:lstStyle>
          <a:p>
            <a:r>
              <a:rPr lang="en-US" dirty="0"/>
              <a:t>MEDIA</a:t>
            </a:r>
          </a:p>
        </p:txBody>
      </p:sp>
    </p:spTree>
    <p:extLst>
      <p:ext uri="{BB962C8B-B14F-4D97-AF65-F5344CB8AC3E}">
        <p14:creationId xmlns:p14="http://schemas.microsoft.com/office/powerpoint/2010/main" val="1699167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90921448-5840-334C-8546-6109675394AF}"/>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tx1"/>
              </a:buClr>
              <a:buSzPct val="75000"/>
              <a:defRPr sz="2800"/>
            </a:lvl1pPr>
            <a:lvl2pPr>
              <a:lnSpc>
                <a:spcPct val="150000"/>
              </a:lnSpc>
              <a:spcBef>
                <a:spcPts val="600"/>
              </a:spcBef>
              <a:buClr>
                <a:schemeClr val="tx1"/>
              </a:buClr>
              <a:buSzPct val="65000"/>
              <a:buFont typeface="Arial" panose="020B0604020202020204" pitchFamily="34" charset="0"/>
              <a:buChar char="•"/>
              <a:defRPr sz="2400"/>
            </a:lvl2pPr>
            <a:lvl3pPr>
              <a:lnSpc>
                <a:spcPct val="150000"/>
              </a:lnSpc>
              <a:spcBef>
                <a:spcPts val="600"/>
              </a:spcBef>
              <a:buClr>
                <a:schemeClr val="tx1"/>
              </a:buClr>
              <a:buSzPct val="55000"/>
              <a:defRPr sz="2000"/>
            </a:lvl3pPr>
          </a:lstStyle>
          <a:p>
            <a:pPr lvl="0"/>
            <a:r>
              <a:rPr lang="en-US" dirty="0"/>
              <a:t>Bulleted List Black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169071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Bulleted Lis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9" name="Text Placeholder 9">
            <a:extLst>
              <a:ext uri="{FF2B5EF4-FFF2-40B4-BE49-F238E27FC236}">
                <a16:creationId xmlns:a16="http://schemas.microsoft.com/office/drawing/2014/main" id="{822D3FD8-6681-BE4D-AA6B-BE7D511CEBC2}"/>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bg1"/>
              </a:buClr>
              <a:buSzPct val="75000"/>
              <a:defRPr sz="2800">
                <a:solidFill>
                  <a:schemeClr val="bg1"/>
                </a:solidFill>
              </a:defRPr>
            </a:lvl1pPr>
            <a:lvl2pPr>
              <a:lnSpc>
                <a:spcPct val="150000"/>
              </a:lnSpc>
              <a:spcBef>
                <a:spcPts val="600"/>
              </a:spcBef>
              <a:buClr>
                <a:schemeClr val="bg1"/>
              </a:buClr>
              <a:buSzPct val="65000"/>
              <a:buFont typeface="Arial" panose="020B0604020202020204" pitchFamily="34" charset="0"/>
              <a:buChar char="•"/>
              <a:defRPr sz="2400">
                <a:solidFill>
                  <a:schemeClr val="bg1"/>
                </a:solidFill>
              </a:defRPr>
            </a:lvl2pPr>
            <a:lvl3pPr>
              <a:lnSpc>
                <a:spcPct val="150000"/>
              </a:lnSpc>
              <a:spcBef>
                <a:spcPts val="600"/>
              </a:spcBef>
              <a:buClr>
                <a:schemeClr val="bg1"/>
              </a:buClr>
              <a:buSzPct val="55000"/>
              <a:defRPr sz="2000">
                <a:solidFill>
                  <a:schemeClr val="bg1"/>
                </a:solidFill>
              </a:defRPr>
            </a:lvl3pPr>
          </a:lstStyle>
          <a:p>
            <a:pPr lvl="0"/>
            <a:r>
              <a:rPr lang="en-US" dirty="0"/>
              <a:t>Bulleted List White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0031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eneral Header Slide">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944E324-23F9-E046-A2CE-E51DCFFCEC28}"/>
              </a:ext>
            </a:extLst>
          </p:cNvPr>
          <p:cNvSpPr>
            <a:spLocks noGrp="1"/>
          </p:cNvSpPr>
          <p:nvPr>
            <p:ph type="body" sz="quarter" idx="13" hasCustomPrompt="1"/>
          </p:nvPr>
        </p:nvSpPr>
        <p:spPr>
          <a:xfrm>
            <a:off x="243802" y="1030188"/>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6">
            <a:extLst>
              <a:ext uri="{FF2B5EF4-FFF2-40B4-BE49-F238E27FC236}">
                <a16:creationId xmlns:a16="http://schemas.microsoft.com/office/drawing/2014/main" id="{5964C5C6-BC04-0946-9302-7D266C169AE0}"/>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Tree>
    <p:extLst>
      <p:ext uri="{BB962C8B-B14F-4D97-AF65-F5344CB8AC3E}">
        <p14:creationId xmlns:p14="http://schemas.microsoft.com/office/powerpoint/2010/main" val="36773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eneral w/JAX name, Title, Page#">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3" name="Text Placeholder 9">
            <a:extLst>
              <a:ext uri="{FF2B5EF4-FFF2-40B4-BE49-F238E27FC236}">
                <a16:creationId xmlns:a16="http://schemas.microsoft.com/office/drawing/2014/main" id="{F58ECC1F-A3B0-AF45-924F-AAD097B17E4E}"/>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173639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FE2F1D-71EB-A74F-8417-D4469D3AC008}"/>
              </a:ext>
            </a:extLst>
          </p:cNvPr>
          <p:cNvSpPr/>
          <p:nvPr userDrawn="1"/>
        </p:nvSpPr>
        <p:spPr>
          <a:xfrm>
            <a:off x="0" y="4774698"/>
            <a:ext cx="9144000" cy="368803"/>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ight Triangle 6">
            <a:extLst>
              <a:ext uri="{FF2B5EF4-FFF2-40B4-BE49-F238E27FC236}">
                <a16:creationId xmlns:a16="http://schemas.microsoft.com/office/drawing/2014/main" id="{1AE5EBAB-FA5E-D840-86FF-3BAD451E0163}"/>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27BBF15B-3140-F54B-9864-DF212160A9A7}"/>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4723624F-8E48-9C49-BDEC-1C4437A0BD87}"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2AF0211F-789F-FB45-9F7C-ED24763E3520}"/>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8254639E-A807-E346-8119-F65E75313C8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4B0F26A9-B7B1-8B4E-8595-3AA3444B76FF}"/>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18415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y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89480-D3DF-8748-8722-1FFFFD7A55FD}"/>
              </a:ext>
            </a:extLst>
          </p:cNvPr>
          <p:cNvSpPr/>
          <p:nvPr userDrawn="1"/>
        </p:nvSpPr>
        <p:spPr>
          <a:xfrm>
            <a:off x="0" y="4774698"/>
            <a:ext cx="9144000" cy="3688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36B33EAC-AF78-ED4B-90C7-47F2FDB0F5BC}"/>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B60A824E-FEEF-FA4E-9895-D1C8877C0C5F}"/>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0D2FFD54-152A-C246-AF71-2548E723F04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2211C028-FA6A-4443-92CD-F57FCCAE7F4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E2021D8-CF06-1648-A34D-B933BE729F4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180212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verse w/JAX name, Title, Pag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4" name="Text Placeholder 9">
            <a:extLst>
              <a:ext uri="{FF2B5EF4-FFF2-40B4-BE49-F238E27FC236}">
                <a16:creationId xmlns:a16="http://schemas.microsoft.com/office/drawing/2014/main" id="{FED1C3DA-384D-2F44-AD88-3E6B1155052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61AE034E-2254-2B43-BEA3-1BDC0022F9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3015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0E12F-8FB2-AF44-BAD9-573B972EED43}"/>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2"/>
                </a:solidFill>
                <a:latin typeface="Arial" panose="020B0604020202020204" pitchFamily="34" charset="0"/>
                <a:cs typeface="Arial" panose="020B0604020202020204" pitchFamily="34" charset="0"/>
              </a:rPr>
              <a:pPr/>
              <a:t>‹#›</a:t>
            </a:fld>
            <a:endParaRPr lang="en-US" sz="1050" dirty="0">
              <a:solidFill>
                <a:schemeClr val="bg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3CF96-05E5-424D-906E-FD90FB1429C9}"/>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2" name="Text Placeholder 9">
            <a:extLst>
              <a:ext uri="{FF2B5EF4-FFF2-40B4-BE49-F238E27FC236}">
                <a16:creationId xmlns:a16="http://schemas.microsoft.com/office/drawing/2014/main" id="{B171E673-F3EF-A54F-B2C5-D338BF711A0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3" name="Group 12">
            <a:extLst>
              <a:ext uri="{FF2B5EF4-FFF2-40B4-BE49-F238E27FC236}">
                <a16:creationId xmlns:a16="http://schemas.microsoft.com/office/drawing/2014/main" id="{C1769838-2C1E-5440-BDDE-23BE2E4428F7}"/>
              </a:ext>
            </a:extLst>
          </p:cNvPr>
          <p:cNvGrpSpPr/>
          <p:nvPr userDrawn="1"/>
        </p:nvGrpSpPr>
        <p:grpSpPr>
          <a:xfrm>
            <a:off x="0" y="4774698"/>
            <a:ext cx="9144000" cy="289217"/>
            <a:chOff x="0" y="4774698"/>
            <a:chExt cx="9144000" cy="289217"/>
          </a:xfrm>
          <a:solidFill>
            <a:schemeClr val="bg2"/>
          </a:solidFill>
        </p:grpSpPr>
        <p:sp>
          <p:nvSpPr>
            <p:cNvPr id="14" name="Rectangle 13">
              <a:extLst>
                <a:ext uri="{FF2B5EF4-FFF2-40B4-BE49-F238E27FC236}">
                  <a16:creationId xmlns:a16="http://schemas.microsoft.com/office/drawing/2014/main" id="{D9F33472-65F5-8249-A819-63D184349B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296ED723-6154-9843-9E4E-DD8E188E1F02}"/>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93316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y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1161-4F71-3D49-B447-5988CD0A7DA4}"/>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tx2"/>
                </a:solidFill>
                <a:latin typeface="Arial" panose="020B0604020202020204" pitchFamily="34" charset="0"/>
                <a:cs typeface="Arial" panose="020B0604020202020204" pitchFamily="34" charset="0"/>
              </a:rPr>
              <a:pPr/>
              <a:t>‹#›</a:t>
            </a:fld>
            <a:endParaRPr lang="en-US" sz="105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F9A9C3-3E01-EA40-AED8-6F538928103C}"/>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1" name="Text Placeholder 9">
            <a:extLst>
              <a:ext uri="{FF2B5EF4-FFF2-40B4-BE49-F238E27FC236}">
                <a16:creationId xmlns:a16="http://schemas.microsoft.com/office/drawing/2014/main" id="{E0B26E3F-CBC5-0247-97AE-28C578E83C7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5" name="Group 14">
            <a:extLst>
              <a:ext uri="{FF2B5EF4-FFF2-40B4-BE49-F238E27FC236}">
                <a16:creationId xmlns:a16="http://schemas.microsoft.com/office/drawing/2014/main" id="{B4549D79-BC67-FE4F-8F17-1D6E6081354B}"/>
              </a:ext>
            </a:extLst>
          </p:cNvPr>
          <p:cNvGrpSpPr/>
          <p:nvPr userDrawn="1"/>
        </p:nvGrpSpPr>
        <p:grpSpPr>
          <a:xfrm>
            <a:off x="0" y="4774698"/>
            <a:ext cx="9144000" cy="289217"/>
            <a:chOff x="0" y="4774698"/>
            <a:chExt cx="9144000" cy="289217"/>
          </a:xfrm>
          <a:solidFill>
            <a:schemeClr val="accent3"/>
          </a:solidFill>
        </p:grpSpPr>
        <p:sp>
          <p:nvSpPr>
            <p:cNvPr id="16" name="Rectangle 15">
              <a:extLst>
                <a:ext uri="{FF2B5EF4-FFF2-40B4-BE49-F238E27FC236}">
                  <a16:creationId xmlns:a16="http://schemas.microsoft.com/office/drawing/2014/main" id="{FC87542C-7242-FA4C-A2DA-A68A513178A3}"/>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7" name="Right Triangle 16">
              <a:extLst>
                <a:ext uri="{FF2B5EF4-FFF2-40B4-BE49-F238E27FC236}">
                  <a16:creationId xmlns:a16="http://schemas.microsoft.com/office/drawing/2014/main" id="{10A53183-4A2E-854E-8CB5-1016426315C3}"/>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07906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61991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2"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70703"/>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54784"/>
      </p:ext>
    </p:extLst>
  </p:cSld>
  <p:clrMap bg1="lt1" tx1="dk1" bg2="lt2" tx2="dk2" accent1="accent1" accent2="accent2" accent3="accent3" accent4="accent4" accent5="accent5" accent6="accent6" hlink="hlink" folHlink="folHlink"/>
  <p:sldLayoutIdLst>
    <p:sldLayoutId id="2147483672" r:id="rId1"/>
    <p:sldLayoutId id="2147483688" r:id="rId2"/>
    <p:sldLayoutId id="2147483689" r:id="rId3"/>
    <p:sldLayoutId id="2147483691" r:id="rId4"/>
    <p:sldLayoutId id="2147483690" r:id="rId5"/>
    <p:sldLayoutId id="2147483673" r:id="rId6"/>
    <p:sldLayoutId id="2147483676"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broman/Talk_DOWorkshop2021"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B9D6C-8176-A8C0-2B5C-AF3649545932}"/>
              </a:ext>
            </a:extLst>
          </p:cNvPr>
          <p:cNvSpPr>
            <a:spLocks noGrp="1"/>
          </p:cNvSpPr>
          <p:nvPr>
            <p:ph type="body" sz="quarter" idx="11"/>
          </p:nvPr>
        </p:nvSpPr>
        <p:spPr>
          <a:xfrm>
            <a:off x="3090406" y="4056732"/>
            <a:ext cx="5820355" cy="686290"/>
          </a:xfrm>
        </p:spPr>
        <p:txBody>
          <a:bodyPr/>
          <a:lstStyle/>
          <a:p>
            <a:r>
              <a:rPr lang="en-US" dirty="0"/>
              <a:t>Sue McClatchy, The Jackson Laboratory</a:t>
            </a:r>
          </a:p>
          <a:p>
            <a:r>
              <a:rPr lang="en-US" dirty="0"/>
              <a:t>Dan </a:t>
            </a:r>
            <a:r>
              <a:rPr lang="en-US" dirty="0" err="1"/>
              <a:t>Gatti</a:t>
            </a:r>
            <a:r>
              <a:rPr lang="en-US" dirty="0"/>
              <a:t>, The Jackson Laboratory</a:t>
            </a:r>
          </a:p>
        </p:txBody>
      </p:sp>
      <p:sp>
        <p:nvSpPr>
          <p:cNvPr id="3" name="Text Placeholder 2">
            <a:extLst>
              <a:ext uri="{FF2B5EF4-FFF2-40B4-BE49-F238E27FC236}">
                <a16:creationId xmlns:a16="http://schemas.microsoft.com/office/drawing/2014/main" id="{E596E5AD-20CE-C149-7D22-AB0BA65B5F94}"/>
              </a:ext>
            </a:extLst>
          </p:cNvPr>
          <p:cNvSpPr>
            <a:spLocks noGrp="1"/>
          </p:cNvSpPr>
          <p:nvPr>
            <p:ph type="body" sz="quarter" idx="12"/>
          </p:nvPr>
        </p:nvSpPr>
        <p:spPr/>
        <p:txBody>
          <a:bodyPr/>
          <a:lstStyle/>
          <a:p>
            <a:r>
              <a:rPr lang="en-US" dirty="0"/>
              <a:t>Quantitative Trait Mapping with qtl2</a:t>
            </a:r>
          </a:p>
        </p:txBody>
      </p:sp>
    </p:spTree>
    <p:extLst>
      <p:ext uri="{BB962C8B-B14F-4D97-AF65-F5344CB8AC3E}">
        <p14:creationId xmlns:p14="http://schemas.microsoft.com/office/powerpoint/2010/main" val="92213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D1B39-7F64-C4BF-AE1C-B0B5AAEDB4F8}"/>
              </a:ext>
            </a:extLst>
          </p:cNvPr>
          <p:cNvPicPr>
            <a:picLocks noChangeAspect="1"/>
          </p:cNvPicPr>
          <p:nvPr/>
        </p:nvPicPr>
        <p:blipFill rotWithShape="1">
          <a:blip r:embed="rId3"/>
          <a:srcRect t="5844" b="9570"/>
          <a:stretch/>
        </p:blipFill>
        <p:spPr>
          <a:xfrm>
            <a:off x="20" y="10"/>
            <a:ext cx="9143980" cy="5143490"/>
          </a:xfrm>
          <a:prstGeom prst="rect">
            <a:avLst/>
          </a:prstGeom>
          <a:noFill/>
        </p:spPr>
      </p:pic>
    </p:spTree>
    <p:extLst>
      <p:ext uri="{BB962C8B-B14F-4D97-AF65-F5344CB8AC3E}">
        <p14:creationId xmlns:p14="http://schemas.microsoft.com/office/powerpoint/2010/main" val="40377186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in biomedical, agricultural &amp; evolutionary studies</a:t>
            </a:r>
          </a:p>
        </p:txBody>
      </p:sp>
      <p:pic>
        <p:nvPicPr>
          <p:cNvPr id="4" name="Picture 3">
            <a:extLst>
              <a:ext uri="{FF2B5EF4-FFF2-40B4-BE49-F238E27FC236}">
                <a16:creationId xmlns:a16="http://schemas.microsoft.com/office/drawing/2014/main" id="{F74B12E4-C4CF-FC30-119F-D7EDBD1A25B4}"/>
              </a:ext>
            </a:extLst>
          </p:cNvPr>
          <p:cNvPicPr>
            <a:picLocks noChangeAspect="1"/>
          </p:cNvPicPr>
          <p:nvPr/>
        </p:nvPicPr>
        <p:blipFill>
          <a:blip r:embed="rId3"/>
          <a:stretch>
            <a:fillRect/>
          </a:stretch>
        </p:blipFill>
        <p:spPr>
          <a:xfrm>
            <a:off x="174171" y="1774825"/>
            <a:ext cx="3244623" cy="1593850"/>
          </a:xfrm>
          <a:prstGeom prst="rect">
            <a:avLst/>
          </a:prstGeom>
        </p:spPr>
      </p:pic>
      <p:sp>
        <p:nvSpPr>
          <p:cNvPr id="5" name="TextBox 4">
            <a:extLst>
              <a:ext uri="{FF2B5EF4-FFF2-40B4-BE49-F238E27FC236}">
                <a16:creationId xmlns:a16="http://schemas.microsoft.com/office/drawing/2014/main" id="{F68A39E7-BECA-B475-20BE-7249646C4873}"/>
              </a:ext>
            </a:extLst>
          </p:cNvPr>
          <p:cNvSpPr txBox="1"/>
          <p:nvPr/>
        </p:nvSpPr>
        <p:spPr>
          <a:xfrm>
            <a:off x="1320800" y="3218634"/>
            <a:ext cx="2097994" cy="461665"/>
          </a:xfrm>
          <a:prstGeom prst="rect">
            <a:avLst/>
          </a:prstGeom>
          <a:noFill/>
        </p:spPr>
        <p:txBody>
          <a:bodyPr wrap="square" rtlCol="0">
            <a:spAutoFit/>
          </a:bodyPr>
          <a:lstStyle/>
          <a:p>
            <a:r>
              <a:rPr lang="en-US" sz="1200" dirty="0"/>
              <a:t>Diversity Outbred mice</a:t>
            </a:r>
          </a:p>
          <a:p>
            <a:r>
              <a:rPr lang="en-US" sz="1200" dirty="0" err="1"/>
              <a:t>jax.org</a:t>
            </a:r>
            <a:endParaRPr lang="en-US" sz="1200" dirty="0"/>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4"/>
          <a:stretch>
            <a:fillRect/>
          </a:stretch>
        </p:blipFill>
        <p:spPr>
          <a:xfrm>
            <a:off x="3658917" y="1882775"/>
            <a:ext cx="2214832" cy="1485900"/>
          </a:xfrm>
          <a:prstGeom prst="rect">
            <a:avLst/>
          </a:prstGeom>
        </p:spPr>
      </p:pic>
      <p:sp>
        <p:nvSpPr>
          <p:cNvPr id="8" name="TextBox 7">
            <a:extLst>
              <a:ext uri="{FF2B5EF4-FFF2-40B4-BE49-F238E27FC236}">
                <a16:creationId xmlns:a16="http://schemas.microsoft.com/office/drawing/2014/main" id="{F6C41DEE-EABA-2143-9641-7100394B3C7F}"/>
              </a:ext>
            </a:extLst>
          </p:cNvPr>
          <p:cNvSpPr txBox="1"/>
          <p:nvPr/>
        </p:nvSpPr>
        <p:spPr>
          <a:xfrm>
            <a:off x="3644900" y="3370949"/>
            <a:ext cx="2413000" cy="830997"/>
          </a:xfrm>
          <a:prstGeom prst="rect">
            <a:avLst/>
          </a:prstGeom>
          <a:noFill/>
        </p:spPr>
        <p:txBody>
          <a:bodyPr wrap="square" rtlCol="0">
            <a:spAutoFit/>
          </a:bodyPr>
          <a:lstStyle/>
          <a:p>
            <a:r>
              <a:rPr lang="en-US" sz="1200" dirty="0"/>
              <a:t>Zheng 958 maize</a:t>
            </a:r>
          </a:p>
          <a:p>
            <a:r>
              <a:rPr lang="en-US" sz="1200" dirty="0"/>
              <a:t>Li X, Du Y, Guo J and Mao E. Appl Sci 2020, 10. </a:t>
            </a:r>
            <a:r>
              <a:rPr lang="en-US" sz="1200" dirty="0" err="1"/>
              <a:t>researchgate.net</a:t>
            </a:r>
            <a:endParaRPr lang="en-US" sz="1200" dirty="0"/>
          </a:p>
        </p:txBody>
      </p:sp>
      <p:pic>
        <p:nvPicPr>
          <p:cNvPr id="11" name="Picture 10">
            <a:extLst>
              <a:ext uri="{FF2B5EF4-FFF2-40B4-BE49-F238E27FC236}">
                <a16:creationId xmlns:a16="http://schemas.microsoft.com/office/drawing/2014/main" id="{7180240F-BDB6-BDFA-CF16-A1CDC168CA45}"/>
              </a:ext>
            </a:extLst>
          </p:cNvPr>
          <p:cNvPicPr>
            <a:picLocks noChangeAspect="1"/>
          </p:cNvPicPr>
          <p:nvPr/>
        </p:nvPicPr>
        <p:blipFill>
          <a:blip r:embed="rId5"/>
          <a:stretch>
            <a:fillRect/>
          </a:stretch>
        </p:blipFill>
        <p:spPr>
          <a:xfrm>
            <a:off x="6173043" y="1762209"/>
            <a:ext cx="2442589" cy="1622032"/>
          </a:xfrm>
          <a:prstGeom prst="rect">
            <a:avLst/>
          </a:prstGeom>
        </p:spPr>
      </p:pic>
      <p:sp>
        <p:nvSpPr>
          <p:cNvPr id="12" name="TextBox 11">
            <a:extLst>
              <a:ext uri="{FF2B5EF4-FFF2-40B4-BE49-F238E27FC236}">
                <a16:creationId xmlns:a16="http://schemas.microsoft.com/office/drawing/2014/main" id="{05915412-EBEA-4FD1-5FEA-DA82C52C007A}"/>
              </a:ext>
            </a:extLst>
          </p:cNvPr>
          <p:cNvSpPr txBox="1"/>
          <p:nvPr/>
        </p:nvSpPr>
        <p:spPr>
          <a:xfrm>
            <a:off x="6141292" y="3433917"/>
            <a:ext cx="2621708" cy="646331"/>
          </a:xfrm>
          <a:prstGeom prst="rect">
            <a:avLst/>
          </a:prstGeom>
          <a:noFill/>
        </p:spPr>
        <p:txBody>
          <a:bodyPr wrap="square" rtlCol="0">
            <a:spAutoFit/>
          </a:bodyPr>
          <a:lstStyle/>
          <a:p>
            <a:r>
              <a:rPr lang="en-US" sz="1200" dirty="0"/>
              <a:t>The Wild Red Deer of </a:t>
            </a:r>
            <a:r>
              <a:rPr lang="en-US" sz="1200" dirty="0" err="1"/>
              <a:t>Exmoor</a:t>
            </a:r>
            <a:endParaRPr lang="en-US" sz="1200" dirty="0"/>
          </a:p>
          <a:p>
            <a:r>
              <a:rPr lang="en-US" sz="1200" dirty="0"/>
              <a:t>John Shortland</a:t>
            </a:r>
          </a:p>
          <a:p>
            <a:r>
              <a:rPr lang="en-US" sz="1200" dirty="0"/>
              <a:t>Wikimedia Commons</a:t>
            </a:r>
          </a:p>
        </p:txBody>
      </p:sp>
    </p:spTree>
    <p:extLst>
      <p:ext uri="{BB962C8B-B14F-4D97-AF65-F5344CB8AC3E}">
        <p14:creationId xmlns:p14="http://schemas.microsoft.com/office/powerpoint/2010/main" val="91386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BA08308A-9C33-7F50-506E-42910A8AAC44}"/>
              </a:ext>
            </a:extLst>
          </p:cNvPr>
          <p:cNvPicPr>
            <a:picLocks noChangeAspect="1"/>
          </p:cNvPicPr>
          <p:nvPr/>
        </p:nvPicPr>
        <p:blipFill>
          <a:blip r:embed="rId6"/>
          <a:stretch>
            <a:fillRect/>
          </a:stretch>
        </p:blipFill>
        <p:spPr>
          <a:xfrm>
            <a:off x="5845882" y="319088"/>
            <a:ext cx="3244623" cy="1593850"/>
          </a:xfrm>
          <a:prstGeom prst="rect">
            <a:avLst/>
          </a:prstGeom>
        </p:spPr>
      </p:pic>
      <p:sp>
        <p:nvSpPr>
          <p:cNvPr id="5" name="TextBox 4">
            <a:extLst>
              <a:ext uri="{FF2B5EF4-FFF2-40B4-BE49-F238E27FC236}">
                <a16:creationId xmlns:a16="http://schemas.microsoft.com/office/drawing/2014/main" id="{9C91C05B-8625-6536-C045-5B9A0779782C}"/>
              </a:ext>
            </a:extLst>
          </p:cNvPr>
          <p:cNvSpPr txBox="1"/>
          <p:nvPr/>
        </p:nvSpPr>
        <p:spPr>
          <a:xfrm>
            <a:off x="53495" y="1762897"/>
            <a:ext cx="3637313" cy="715581"/>
          </a:xfrm>
          <a:prstGeom prst="rect">
            <a:avLst/>
          </a:prstGeom>
          <a:noFill/>
        </p:spPr>
        <p:txBody>
          <a:bodyPr wrap="square" rtlCol="0">
            <a:spAutoFit/>
          </a:bodyPr>
          <a:lstStyle/>
          <a:p>
            <a:r>
              <a:rPr lang="en-US" dirty="0"/>
              <a:t>QTL mapping in biomedicine aims</a:t>
            </a:r>
          </a:p>
          <a:p>
            <a:r>
              <a:rPr lang="en-US" dirty="0"/>
              <a:t>to identify causal genes for</a:t>
            </a:r>
          </a:p>
          <a:p>
            <a:r>
              <a:rPr lang="en-US" dirty="0"/>
              <a:t>quantitative traits like cholesterol levels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r>
              <a:rPr lang="en-US" b="0" i="0" dirty="0">
                <a:solidFill>
                  <a:srgbClr val="222222"/>
                </a:solidFill>
                <a:effectLst/>
                <a:latin typeface="-apple-system"/>
              </a:rPr>
              <a:t>Yang, J., Liu, Z., Chen, Q. </a:t>
            </a:r>
            <a:r>
              <a:rPr lang="en-US" b="0" i="1" dirty="0">
                <a:solidFill>
                  <a:srgbClr val="222222"/>
                </a:solidFill>
                <a:effectLst/>
                <a:latin typeface="-apple-system"/>
              </a:rPr>
              <a:t>et al.</a:t>
            </a:r>
            <a:r>
              <a:rPr lang="en-US" b="0" i="0" dirty="0">
                <a:solidFill>
                  <a:srgbClr val="222222"/>
                </a:solidFill>
                <a:effectLst/>
                <a:latin typeface="-apple-system"/>
              </a:rPr>
              <a:t> Mapping of QTL for Grain Yield Components Based on a DH Population in Maize. </a:t>
            </a:r>
            <a:r>
              <a:rPr lang="en-US" b="0" i="1" dirty="0">
                <a:solidFill>
                  <a:srgbClr val="222222"/>
                </a:solidFill>
                <a:effectLst/>
                <a:latin typeface="-apple-system"/>
              </a:rPr>
              <a:t>Sci Rep</a:t>
            </a:r>
            <a:r>
              <a:rPr lang="en-US" b="0" i="0" dirty="0">
                <a:solidFill>
                  <a:srgbClr val="222222"/>
                </a:solidFill>
                <a:effectLst/>
                <a:latin typeface="-apple-system"/>
              </a:rPr>
              <a:t> </a:t>
            </a:r>
            <a:r>
              <a:rPr lang="en-US" b="1" i="0" dirty="0">
                <a:solidFill>
                  <a:srgbClr val="222222"/>
                </a:solidFill>
                <a:effectLst/>
                <a:latin typeface="-apple-system"/>
              </a:rPr>
              <a:t>10</a:t>
            </a:r>
            <a:r>
              <a:rPr lang="en-US" b="0" i="0" dirty="0">
                <a:solidFill>
                  <a:srgbClr val="222222"/>
                </a:solidFill>
                <a:effectLst/>
                <a:latin typeface="-apple-system"/>
              </a:rPr>
              <a:t>, 7086 (2020). </a:t>
            </a:r>
            <a:endParaRPr lang="en-US"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QTL mapping in agriculture aids</a:t>
            </a:r>
          </a:p>
          <a:p>
            <a:r>
              <a:rPr lang="en-US" dirty="0"/>
              <a:t>crop selection and improvement</a:t>
            </a:r>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2"/>
          <a:stretch>
            <a:fillRect/>
          </a:stretch>
        </p:blipFill>
        <p:spPr>
          <a:xfrm>
            <a:off x="6685366" y="150420"/>
            <a:ext cx="2214832" cy="1485900"/>
          </a:xfrm>
          <a:prstGeom prst="rect">
            <a:avLst/>
          </a:prstGeom>
        </p:spPr>
      </p:pic>
    </p:spTree>
    <p:extLst>
      <p:ext uri="{BB962C8B-B14F-4D97-AF65-F5344CB8AC3E}">
        <p14:creationId xmlns:p14="http://schemas.microsoft.com/office/powerpoint/2010/main" val="170642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r>
              <a:rPr lang="en-US" b="0" i="0" dirty="0">
                <a:solidFill>
                  <a:srgbClr val="212121"/>
                </a:solidFill>
                <a:effectLst/>
                <a:latin typeface="system-ui"/>
              </a:rPr>
              <a:t>Slate J, Visscher PM, MacGregor S, Stevens D, Tate ML, Pemberton JM. A genome scan for quantitative trait loci in a wild population of red deer (Cervus elaphus). Genetics. 2002 Dec;162(4):1863-73. </a:t>
            </a:r>
            <a:endParaRPr lang="en-US"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birth weight in a </a:t>
            </a:r>
          </a:p>
          <a:p>
            <a:r>
              <a:rPr lang="en-US" dirty="0"/>
              <a:t>natural population sheds light</a:t>
            </a:r>
          </a:p>
          <a:p>
            <a:r>
              <a:rPr lang="en-US" dirty="0"/>
              <a:t>on natural selection</a:t>
            </a:r>
          </a:p>
        </p:txBody>
      </p:sp>
      <p:pic>
        <p:nvPicPr>
          <p:cNvPr id="3" name="Picture 2">
            <a:extLst>
              <a:ext uri="{FF2B5EF4-FFF2-40B4-BE49-F238E27FC236}">
                <a16:creationId xmlns:a16="http://schemas.microsoft.com/office/drawing/2014/main" id="{FC76EBF7-7186-66CB-8B1B-E792AFD70AC6}"/>
              </a:ext>
            </a:extLst>
          </p:cNvPr>
          <p:cNvPicPr>
            <a:picLocks noChangeAspect="1"/>
          </p:cNvPicPr>
          <p:nvPr/>
        </p:nvPicPr>
        <p:blipFill>
          <a:blip r:embed="rId2"/>
          <a:stretch>
            <a:fillRect/>
          </a:stretch>
        </p:blipFill>
        <p:spPr>
          <a:xfrm>
            <a:off x="6650335" y="219172"/>
            <a:ext cx="2442589" cy="1622032"/>
          </a:xfrm>
          <a:prstGeom prst="rect">
            <a:avLst/>
          </a:prstGeom>
        </p:spPr>
      </p:pic>
    </p:spTree>
    <p:extLst>
      <p:ext uri="{BB962C8B-B14F-4D97-AF65-F5344CB8AC3E}">
        <p14:creationId xmlns:p14="http://schemas.microsoft.com/office/powerpoint/2010/main" val="26911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Human studies - expensive, lack environmental control, confounded </a:t>
            </a:r>
          </a:p>
        </p:txBody>
      </p:sp>
      <p:pic>
        <p:nvPicPr>
          <p:cNvPr id="5" name="Picture 4" descr="A graph of different colored dots&#10;&#10;Description automatically generated with medium confidence">
            <a:extLst>
              <a:ext uri="{FF2B5EF4-FFF2-40B4-BE49-F238E27FC236}">
                <a16:creationId xmlns:a16="http://schemas.microsoft.com/office/drawing/2014/main" id="{97226D77-8E26-8A29-F22E-01E545213260}"/>
              </a:ext>
            </a:extLst>
          </p:cNvPr>
          <p:cNvPicPr>
            <a:picLocks noChangeAspect="1"/>
          </p:cNvPicPr>
          <p:nvPr/>
        </p:nvPicPr>
        <p:blipFill>
          <a:blip r:embed="rId3"/>
          <a:stretch>
            <a:fillRect/>
          </a:stretch>
        </p:blipFill>
        <p:spPr>
          <a:xfrm>
            <a:off x="2662863" y="1267458"/>
            <a:ext cx="3818274" cy="3228096"/>
          </a:xfrm>
          <a:prstGeom prst="rect">
            <a:avLst/>
          </a:prstGeom>
        </p:spPr>
      </p:pic>
      <p:sp>
        <p:nvSpPr>
          <p:cNvPr id="6" name="TextBox 5">
            <a:extLst>
              <a:ext uri="{FF2B5EF4-FFF2-40B4-BE49-F238E27FC236}">
                <a16:creationId xmlns:a16="http://schemas.microsoft.com/office/drawing/2014/main" id="{C4EA8216-E122-18DA-5A62-6E1572A239BA}"/>
              </a:ext>
            </a:extLst>
          </p:cNvPr>
          <p:cNvSpPr txBox="1"/>
          <p:nvPr/>
        </p:nvSpPr>
        <p:spPr>
          <a:xfrm>
            <a:off x="243802" y="4495554"/>
            <a:ext cx="8735661" cy="507831"/>
          </a:xfrm>
          <a:prstGeom prst="rect">
            <a:avLst/>
          </a:prstGeom>
          <a:noFill/>
        </p:spPr>
        <p:txBody>
          <a:bodyPr wrap="none" rtlCol="0">
            <a:spAutoFit/>
          </a:bodyPr>
          <a:lstStyle/>
          <a:p>
            <a:r>
              <a:rPr lang="en-US" b="0" i="0" dirty="0">
                <a:solidFill>
                  <a:srgbClr val="222222"/>
                </a:solidFill>
                <a:effectLst/>
                <a:latin typeface="-apple-system"/>
              </a:rPr>
              <a:t>Oliva, M., </a:t>
            </a:r>
            <a:r>
              <a:rPr lang="en-US" b="0" i="0" dirty="0" err="1">
                <a:solidFill>
                  <a:srgbClr val="222222"/>
                </a:solidFill>
                <a:effectLst/>
                <a:latin typeface="-apple-system"/>
              </a:rPr>
              <a:t>Demanelis</a:t>
            </a:r>
            <a:r>
              <a:rPr lang="en-US" b="0" i="0" dirty="0">
                <a:solidFill>
                  <a:srgbClr val="222222"/>
                </a:solidFill>
                <a:effectLst/>
                <a:latin typeface="-apple-system"/>
              </a:rPr>
              <a:t>, K., Lu, Y. </a:t>
            </a:r>
            <a:r>
              <a:rPr lang="en-US" b="0" i="1" dirty="0">
                <a:solidFill>
                  <a:srgbClr val="222222"/>
                </a:solidFill>
                <a:effectLst/>
                <a:latin typeface="-apple-system"/>
              </a:rPr>
              <a:t>et al.</a:t>
            </a:r>
            <a:r>
              <a:rPr lang="en-US" b="0" i="0" dirty="0">
                <a:solidFill>
                  <a:srgbClr val="222222"/>
                </a:solidFill>
                <a:effectLst/>
                <a:latin typeface="-apple-system"/>
              </a:rPr>
              <a:t> DNA methylation QTL mapping across diverse human tissues provides molecular links </a:t>
            </a:r>
          </a:p>
          <a:p>
            <a:r>
              <a:rPr lang="en-US" b="0" i="0" dirty="0">
                <a:solidFill>
                  <a:srgbClr val="222222"/>
                </a:solidFill>
                <a:effectLst/>
                <a:latin typeface="-apple-system"/>
              </a:rPr>
              <a:t>between genetic variation and complex traits. </a:t>
            </a:r>
            <a:r>
              <a:rPr lang="en-US" b="0" i="1" dirty="0">
                <a:solidFill>
                  <a:srgbClr val="222222"/>
                </a:solidFill>
                <a:effectLst/>
                <a:latin typeface="-apple-system"/>
              </a:rPr>
              <a:t>Nat Genet</a:t>
            </a:r>
            <a:r>
              <a:rPr lang="en-US" b="0" i="0" dirty="0">
                <a:solidFill>
                  <a:srgbClr val="222222"/>
                </a:solidFill>
                <a:effectLst/>
                <a:latin typeface="-apple-system"/>
              </a:rPr>
              <a:t> </a:t>
            </a:r>
            <a:r>
              <a:rPr lang="en-US" b="1" i="0" dirty="0">
                <a:solidFill>
                  <a:srgbClr val="222222"/>
                </a:solidFill>
                <a:effectLst/>
                <a:latin typeface="-apple-system"/>
              </a:rPr>
              <a:t>55</a:t>
            </a:r>
            <a:r>
              <a:rPr lang="en-US" b="0" i="0" dirty="0">
                <a:solidFill>
                  <a:srgbClr val="222222"/>
                </a:solidFill>
                <a:effectLst/>
                <a:latin typeface="-apple-system"/>
              </a:rPr>
              <a:t>, 112–122 (2023)</a:t>
            </a:r>
            <a:endParaRPr lang="en-US" dirty="0"/>
          </a:p>
        </p:txBody>
      </p:sp>
    </p:spTree>
    <p:extLst>
      <p:ext uri="{BB962C8B-B14F-4D97-AF65-F5344CB8AC3E}">
        <p14:creationId xmlns:p14="http://schemas.microsoft.com/office/powerpoint/2010/main" val="312608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Confounding by population </a:t>
            </a:r>
          </a:p>
          <a:p>
            <a:r>
              <a:rPr lang="en-US" dirty="0"/>
              <a:t>structure</a:t>
            </a:r>
          </a:p>
        </p:txBody>
      </p:sp>
      <p:pic>
        <p:nvPicPr>
          <p:cNvPr id="4" name="Picture 3" descr="A screenshot of a phone&#10;&#10;Description automatically generated">
            <a:extLst>
              <a:ext uri="{FF2B5EF4-FFF2-40B4-BE49-F238E27FC236}">
                <a16:creationId xmlns:a16="http://schemas.microsoft.com/office/drawing/2014/main" id="{53A66D5B-D3CA-DF91-AEA6-96ACEF8109E7}"/>
              </a:ext>
            </a:extLst>
          </p:cNvPr>
          <p:cNvPicPr>
            <a:picLocks noChangeAspect="1"/>
          </p:cNvPicPr>
          <p:nvPr/>
        </p:nvPicPr>
        <p:blipFill>
          <a:blip r:embed="rId3"/>
          <a:stretch>
            <a:fillRect/>
          </a:stretch>
        </p:blipFill>
        <p:spPr>
          <a:xfrm>
            <a:off x="1143000" y="1682750"/>
            <a:ext cx="6680200" cy="2260600"/>
          </a:xfrm>
          <a:prstGeom prst="rect">
            <a:avLst/>
          </a:prstGeom>
        </p:spPr>
      </p:pic>
      <p:pic>
        <p:nvPicPr>
          <p:cNvPr id="10" name="Picture 9" descr="A map of land with a green and brown area&#10;&#10;Description automatically generated with medium confidence">
            <a:extLst>
              <a:ext uri="{FF2B5EF4-FFF2-40B4-BE49-F238E27FC236}">
                <a16:creationId xmlns:a16="http://schemas.microsoft.com/office/drawing/2014/main" id="{0BA4124E-E6F7-C295-E5A1-61553F0ADD7C}"/>
              </a:ext>
            </a:extLst>
          </p:cNvPr>
          <p:cNvPicPr>
            <a:picLocks noChangeAspect="1"/>
          </p:cNvPicPr>
          <p:nvPr/>
        </p:nvPicPr>
        <p:blipFill>
          <a:blip r:embed="rId4"/>
          <a:stretch>
            <a:fillRect/>
          </a:stretch>
        </p:blipFill>
        <p:spPr>
          <a:xfrm>
            <a:off x="7157800" y="215652"/>
            <a:ext cx="1733649" cy="1204304"/>
          </a:xfrm>
          <a:prstGeom prst="rect">
            <a:avLst/>
          </a:prstGeom>
        </p:spPr>
      </p:pic>
    </p:spTree>
    <p:extLst>
      <p:ext uri="{BB962C8B-B14F-4D97-AF65-F5344CB8AC3E}">
        <p14:creationId xmlns:p14="http://schemas.microsoft.com/office/powerpoint/2010/main" val="61830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EA8216-E122-18DA-5A62-6E1572A239BA}"/>
              </a:ext>
            </a:extLst>
          </p:cNvPr>
          <p:cNvSpPr txBox="1"/>
          <p:nvPr/>
        </p:nvSpPr>
        <p:spPr>
          <a:xfrm>
            <a:off x="2203232" y="4843418"/>
            <a:ext cx="6151059" cy="300082"/>
          </a:xfrm>
          <a:prstGeom prst="rect">
            <a:avLst/>
          </a:prstGeom>
          <a:noFill/>
        </p:spPr>
        <p:txBody>
          <a:bodyPr wrap="square" rtlCol="0">
            <a:spAutoFit/>
          </a:bodyPr>
          <a:lstStyle/>
          <a:p>
            <a:r>
              <a:rPr lang="en-US" i="0" dirty="0">
                <a:effectLst/>
                <a:latin typeface="-apple-system"/>
                <a:hlinkClick r:id="rId3"/>
              </a:rPr>
              <a:t>R/qtl2: high-dimensional data and multi-parent populations</a:t>
            </a:r>
            <a:r>
              <a:rPr lang="en-US" i="0" dirty="0">
                <a:effectLst/>
                <a:latin typeface="-apple-system"/>
              </a:rPr>
              <a:t>. </a:t>
            </a:r>
            <a:r>
              <a:rPr lang="en-US" i="0" dirty="0" err="1">
                <a:effectLst/>
                <a:latin typeface="-apple-system"/>
              </a:rPr>
              <a:t>kbroman.org</a:t>
            </a:r>
            <a:r>
              <a:rPr lang="en-US" i="0" dirty="0">
                <a:effectLst/>
                <a:latin typeface="-apple-system"/>
              </a:rPr>
              <a:t>/</a:t>
            </a:r>
            <a:r>
              <a:rPr lang="en-US" i="0" dirty="0" err="1">
                <a:effectLst/>
                <a:latin typeface="-apple-system"/>
              </a:rPr>
              <a:t>talks.html</a:t>
            </a:r>
            <a:endParaRPr lang="en-US" dirty="0"/>
          </a:p>
        </p:txBody>
      </p:sp>
      <p:pic>
        <p:nvPicPr>
          <p:cNvPr id="4" name="Picture 3">
            <a:extLst>
              <a:ext uri="{FF2B5EF4-FFF2-40B4-BE49-F238E27FC236}">
                <a16:creationId xmlns:a16="http://schemas.microsoft.com/office/drawing/2014/main" id="{C781B82B-6B43-F711-28DB-E4E1E9C41E09}"/>
              </a:ext>
            </a:extLst>
          </p:cNvPr>
          <p:cNvPicPr>
            <a:picLocks noChangeAspect="1"/>
          </p:cNvPicPr>
          <p:nvPr/>
        </p:nvPicPr>
        <p:blipFill>
          <a:blip r:embed="rId4"/>
          <a:stretch>
            <a:fillRect/>
          </a:stretch>
        </p:blipFill>
        <p:spPr>
          <a:xfrm>
            <a:off x="581891" y="819330"/>
            <a:ext cx="7552706" cy="4119657"/>
          </a:xfrm>
          <a:prstGeom prst="rect">
            <a:avLst/>
          </a:prstGeom>
        </p:spPr>
      </p:pic>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Two or more strains that differ genetically</a:t>
            </a:r>
          </a:p>
        </p:txBody>
      </p:sp>
      <p:cxnSp>
        <p:nvCxnSpPr>
          <p:cNvPr id="13" name="Straight Connector 12">
            <a:extLst>
              <a:ext uri="{FF2B5EF4-FFF2-40B4-BE49-F238E27FC236}">
                <a16:creationId xmlns:a16="http://schemas.microsoft.com/office/drawing/2014/main" id="{D5F66916-99EB-CA83-503D-A158EECA8810}"/>
              </a:ext>
            </a:extLst>
          </p:cNvPr>
          <p:cNvCxnSpPr/>
          <p:nvPr/>
        </p:nvCxnSpPr>
        <p:spPr>
          <a:xfrm flipH="1">
            <a:off x="7457704" y="4180114"/>
            <a:ext cx="581891" cy="0"/>
          </a:xfrm>
          <a:prstGeom prst="line">
            <a:avLst/>
          </a:prstGeom>
          <a:ln w="444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DA0CA-FCE8-BB71-2078-498FBAA7F00E}"/>
              </a:ext>
            </a:extLst>
          </p:cNvPr>
          <p:cNvSpPr txBox="1"/>
          <p:nvPr/>
        </p:nvSpPr>
        <p:spPr>
          <a:xfrm>
            <a:off x="7992100" y="4001985"/>
            <a:ext cx="867545" cy="300082"/>
          </a:xfrm>
          <a:prstGeom prst="rect">
            <a:avLst/>
          </a:prstGeom>
          <a:noFill/>
        </p:spPr>
        <p:txBody>
          <a:bodyPr wrap="none" rtlCol="0">
            <a:spAutoFit/>
          </a:bodyPr>
          <a:lstStyle/>
          <a:p>
            <a:r>
              <a:rPr lang="en-US" dirty="0"/>
              <a:t>a marker</a:t>
            </a:r>
          </a:p>
        </p:txBody>
      </p:sp>
    </p:spTree>
    <p:extLst>
      <p:ext uri="{BB962C8B-B14F-4D97-AF65-F5344CB8AC3E}">
        <p14:creationId xmlns:p14="http://schemas.microsoft.com/office/powerpoint/2010/main" val="42067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Mapping workflow</a:t>
            </a:r>
          </a:p>
        </p:txBody>
      </p:sp>
      <p:pic>
        <p:nvPicPr>
          <p:cNvPr id="3" name="Picture 2" descr="A diagram of a scientific experiment&#10;&#10;Description automatically generated">
            <a:extLst>
              <a:ext uri="{FF2B5EF4-FFF2-40B4-BE49-F238E27FC236}">
                <a16:creationId xmlns:a16="http://schemas.microsoft.com/office/drawing/2014/main" id="{8CA52D43-8399-B07D-254A-03FF645DD2BB}"/>
              </a:ext>
            </a:extLst>
          </p:cNvPr>
          <p:cNvPicPr>
            <a:picLocks noChangeAspect="1"/>
          </p:cNvPicPr>
          <p:nvPr/>
        </p:nvPicPr>
        <p:blipFill>
          <a:blip r:embed="rId3"/>
          <a:stretch>
            <a:fillRect/>
          </a:stretch>
        </p:blipFill>
        <p:spPr>
          <a:xfrm>
            <a:off x="4129164" y="53624"/>
            <a:ext cx="3640193" cy="5143500"/>
          </a:xfrm>
          <a:prstGeom prst="rect">
            <a:avLst/>
          </a:prstGeom>
        </p:spPr>
      </p:pic>
    </p:spTree>
    <p:extLst>
      <p:ext uri="{BB962C8B-B14F-4D97-AF65-F5344CB8AC3E}">
        <p14:creationId xmlns:p14="http://schemas.microsoft.com/office/powerpoint/2010/main" val="581295438"/>
      </p:ext>
    </p:extLst>
  </p:cSld>
  <p:clrMapOvr>
    <a:masterClrMapping/>
  </p:clrMapOvr>
</p:sld>
</file>

<file path=ppt/theme/theme1.xml><?xml version="1.0" encoding="utf-8"?>
<a:theme xmlns:a="http://schemas.openxmlformats.org/drawingml/2006/main" name="JAX 16x9 Templat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F769A439-AB4A-7E46-8E26-7EF5495D329C}"/>
    </a:ext>
  </a:extLst>
</a:theme>
</file>

<file path=ppt/theme/theme2.xml><?xml version="1.0" encoding="utf-8"?>
<a:theme xmlns:a="http://schemas.openxmlformats.org/drawingml/2006/main" name="Alternate 16x9 Titl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3993E389-89E8-E14D-844E-36ABD31712BC}"/>
    </a:ext>
  </a:extLst>
</a:theme>
</file>

<file path=ppt/theme/theme3.xml><?xml version="1.0" encoding="utf-8"?>
<a:theme xmlns:a="http://schemas.openxmlformats.org/drawingml/2006/main" name="16x9 Content Option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CAAB9BF5-C379-B84F-9D47-A4D525085A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C9FAB882532749AEEDB44041C8AC6A" ma:contentTypeVersion="3" ma:contentTypeDescription="Create a new document." ma:contentTypeScope="" ma:versionID="7bd5c6e106eb6a60cb573de26fe8e25c">
  <xsd:schema xmlns:xsd="http://www.w3.org/2001/XMLSchema" xmlns:xs="http://www.w3.org/2001/XMLSchema" xmlns:p="http://schemas.microsoft.com/office/2006/metadata/properties" xmlns:ns2="7092f3dc-9c61-414c-8231-3db98657efaf" targetNamespace="http://schemas.microsoft.com/office/2006/metadata/properties" ma:root="true" ma:fieldsID="9bd570777c6ccce3bb68eedbc48b2776" ns2:_="">
    <xsd:import namespace="7092f3dc-9c61-414c-8231-3db98657ef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2f3dc-9c61-414c-8231-3db98657e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6929E9-003A-49A7-85AF-ABBFD495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2f3dc-9c61-414c-8231-3db98657e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2CF67B-E2E9-4209-BCCB-D94D6967B570}">
  <ds:schemaRefs>
    <ds:schemaRef ds:uri="46d234e1-776c-4c7d-8395-adcc008bf941"/>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4BC7C9-932E-48BF-A829-E2B94F6414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JAX 16x9 Template Slides</Template>
  <TotalTime>7198</TotalTime>
  <Words>944</Words>
  <Application>Microsoft Macintosh PowerPoint</Application>
  <PresentationFormat>On-screen Show (16:9)</PresentationFormat>
  <Paragraphs>58</Paragraphs>
  <Slides>10</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vt:i4>
      </vt:variant>
    </vt:vector>
  </HeadingPairs>
  <TitlesOfParts>
    <vt:vector size="21" baseType="lpstr">
      <vt:lpstr>ＭＳ Ｐゴシック</vt:lpstr>
      <vt:lpstr>-apple-system</vt:lpstr>
      <vt:lpstr>Arial</vt:lpstr>
      <vt:lpstr>Calibri</vt:lpstr>
      <vt:lpstr>Helvetica Neue</vt:lpstr>
      <vt:lpstr>Mulish</vt:lpstr>
      <vt:lpstr>Source Sans Pro</vt:lpstr>
      <vt:lpstr>system-ui</vt:lpstr>
      <vt:lpstr>JAX 16x9 Template Slides</vt:lpstr>
      <vt:lpstr>Alternate 16x9 Title Slides</vt:lpstr>
      <vt:lpstr>16x9 Content Options</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McClatchy</dc:creator>
  <cp:lastModifiedBy>Susan McClatchy</cp:lastModifiedBy>
  <cp:revision>13</cp:revision>
  <dcterms:created xsi:type="dcterms:W3CDTF">2023-10-30T14:12:41Z</dcterms:created>
  <dcterms:modified xsi:type="dcterms:W3CDTF">2024-11-04T18:20:29Z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0x0101007CC9FAB882532749AEEDB44041C8AC6A</vt:lpwstr>
  </property>
</Properties>
</file>